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71C8BE-C256-4597-8C51-2F779EDD2DD7}" type="datetimeFigureOut">
              <a:rPr lang="it-IT" smtClean="0"/>
              <a:pPr/>
              <a:t>22/11/2019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261D09-8353-48D3-8F24-1F6427B8384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CFB4CA3-D4D0-49AD-8468-82C80C7CE274}"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43C8B18-3A78-462A-9C32-6F3C9E96C997}"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24E3382-7E95-4A30-96E3-21D1BC34C5DD}"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9DB1CA-7F32-421E-BE7A-8F93BC6E8DE4}"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BEE0A84-86B9-446A-B85D-B5B196CE0718}"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094141F-CBC5-450D-86CA-4CE1DAFE24F9}"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05F5E5-A264-4DFA-997A-F30BCF61257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F794B51-1448-4BDA-979D-E5DA6D2E8BA1}" type="datetime1">
              <a:rPr lang="it-IT" smtClean="0"/>
              <a:t>22/11/2019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005F5E5-A264-4DFA-997A-F30BCF61257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01A83E9-6FB3-48F3-98DB-8A874B5A153F}" type="datetime1">
              <a:rPr lang="it-IT" smtClean="0"/>
              <a:t>22/11/2019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005F5E5-A264-4DFA-997A-F30BCF61257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36391AC-9A6D-4A7A-B6F2-27FAE4308FF2}" type="datetime1">
              <a:rPr lang="it-IT" smtClean="0"/>
              <a:t>22/11/2019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005F5E5-A264-4DFA-997A-F30BCF61257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449CEB5-159F-4E9D-A13B-55592854DAAD}"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05F5E5-A264-4DFA-997A-F30BCF61257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25678AD-E9D3-49A9-B8DD-E0211B95ED69}"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05F5E5-A264-4DFA-997A-F30BCF61257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53261A-E0C0-4260-AD21-7396338234AC}" type="datetime1">
              <a:rPr lang="it-IT" smtClean="0"/>
              <a:t>22/11/2019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05F5E5-A264-4DFA-997A-F30BCF61257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3" name="Sottotitolo 2"/>
          <p:cNvSpPr>
            <a:spLocks noGrp="1"/>
          </p:cNvSpPr>
          <p:nvPr>
            <p:ph type="subTitle" idx="1"/>
          </p:nvPr>
        </p:nvSpPr>
        <p:spPr>
          <a:xfrm>
            <a:off x="251520" y="4725144"/>
            <a:ext cx="8640960" cy="910952"/>
          </a:xfrm>
          <a:solidFill>
            <a:srgbClr val="FFFF00"/>
          </a:solidFill>
          <a:ln w="25400">
            <a:solidFill>
              <a:schemeClr val="accent1"/>
            </a:solidFill>
          </a:ln>
        </p:spPr>
        <p:txBody>
          <a:bodyPr>
            <a:normAutofit/>
          </a:bodyPr>
          <a:lstStyle/>
          <a:p>
            <a:r>
              <a:rPr lang="it-IT" sz="2400" b="1" dirty="0" smtClean="0">
                <a:solidFill>
                  <a:schemeClr val="tx1"/>
                </a:solidFill>
              </a:rPr>
              <a:t>Breve sintesi dell’Enciclica di Papa Francesco </a:t>
            </a:r>
          </a:p>
          <a:p>
            <a:r>
              <a:rPr lang="it-IT" sz="2400" b="1" dirty="0" smtClean="0">
                <a:solidFill>
                  <a:schemeClr val="tx1"/>
                </a:solidFill>
              </a:rPr>
              <a:t>pubblicata il 18 giugno 2015</a:t>
            </a:r>
            <a:endParaRPr lang="it-IT" sz="2400" b="1" dirty="0">
              <a:solidFill>
                <a:schemeClr val="tx1"/>
              </a:solidFill>
            </a:endParaRPr>
          </a:p>
        </p:txBody>
      </p:sp>
      <p:sp>
        <p:nvSpPr>
          <p:cNvPr id="4" name="CasellaDiTesto 3"/>
          <p:cNvSpPr txBox="1"/>
          <p:nvPr/>
        </p:nvSpPr>
        <p:spPr>
          <a:xfrm>
            <a:off x="323528" y="5805264"/>
            <a:ext cx="8424936" cy="646331"/>
          </a:xfrm>
          <a:prstGeom prst="rect">
            <a:avLst/>
          </a:prstGeom>
          <a:noFill/>
        </p:spPr>
        <p:txBody>
          <a:bodyPr wrap="square" rtlCol="0">
            <a:spAutoFit/>
          </a:bodyPr>
          <a:lstStyle/>
          <a:p>
            <a:pPr algn="ctr"/>
            <a:r>
              <a:rPr lang="it-IT" b="1" dirty="0" smtClean="0"/>
              <a:t>Presentazione curata dal Prof. Francesco Cannizzaro  </a:t>
            </a:r>
          </a:p>
          <a:p>
            <a:pPr algn="ctr"/>
            <a:r>
              <a:rPr lang="it-IT" b="1" dirty="0" smtClean="0"/>
              <a:t>Specialista in Pedagogia, Bioetica e Sessuologia</a:t>
            </a:r>
            <a:endParaRPr lang="it-IT" b="1" dirty="0"/>
          </a:p>
        </p:txBody>
      </p:sp>
      <p:sp>
        <p:nvSpPr>
          <p:cNvPr id="5" name="Segnaposto data 4"/>
          <p:cNvSpPr>
            <a:spLocks noGrp="1"/>
          </p:cNvSpPr>
          <p:nvPr>
            <p:ph type="dt" sz="half" idx="10"/>
          </p:nvPr>
        </p:nvSpPr>
        <p:spPr/>
        <p:txBody>
          <a:bodyPr/>
          <a:lstStyle/>
          <a:p>
            <a:fld id="{A4088085-EE2E-42F6-AAFF-574C1D9D1AC5}"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1</a:t>
            </a:fld>
            <a:endParaRPr lang="it-IT"/>
          </a:p>
        </p:txBody>
      </p:sp>
      <p:pic>
        <p:nvPicPr>
          <p:cNvPr id="1026" name="Picture 2" descr="C:\Users\Master\Desktop\Lavori in corso\foto\francesco.jpg"/>
          <p:cNvPicPr>
            <a:picLocks noChangeAspect="1" noChangeArrowheads="1"/>
          </p:cNvPicPr>
          <p:nvPr/>
        </p:nvPicPr>
        <p:blipFill>
          <a:blip r:embed="rId2" cstate="print"/>
          <a:srcRect/>
          <a:stretch>
            <a:fillRect/>
          </a:stretch>
        </p:blipFill>
        <p:spPr bwMode="auto">
          <a:xfrm>
            <a:off x="611560" y="1124744"/>
            <a:ext cx="2468846" cy="3456384"/>
          </a:xfrm>
          <a:prstGeom prst="rect">
            <a:avLst/>
          </a:prstGeom>
          <a:noFill/>
          <a:ln w="25400">
            <a:solidFill>
              <a:srgbClr val="FF0000"/>
            </a:solidFill>
          </a:ln>
        </p:spPr>
      </p:pic>
      <p:pic>
        <p:nvPicPr>
          <p:cNvPr id="1027" name="Picture 3" descr="C:\Users\Master\Desktop\Lavori in corso\foto\papa1.jpg"/>
          <p:cNvPicPr>
            <a:picLocks noChangeAspect="1" noChangeArrowheads="1"/>
          </p:cNvPicPr>
          <p:nvPr/>
        </p:nvPicPr>
        <p:blipFill>
          <a:blip r:embed="rId3" cstate="print"/>
          <a:srcRect/>
          <a:stretch>
            <a:fillRect/>
          </a:stretch>
        </p:blipFill>
        <p:spPr bwMode="auto">
          <a:xfrm>
            <a:off x="6228184" y="1124744"/>
            <a:ext cx="2304256" cy="3456383"/>
          </a:xfrm>
          <a:prstGeom prst="rect">
            <a:avLst/>
          </a:prstGeom>
          <a:noFill/>
          <a:ln w="25400">
            <a:solidFill>
              <a:srgbClr val="FF0000"/>
            </a:solidFill>
          </a:ln>
        </p:spPr>
      </p:pic>
      <p:pic>
        <p:nvPicPr>
          <p:cNvPr id="1029" name="Picture 5" descr="C:\Users\Master\Desktop\Lavori in corso\foto\stemma.jpg"/>
          <p:cNvPicPr>
            <a:picLocks noChangeAspect="1" noChangeArrowheads="1"/>
          </p:cNvPicPr>
          <p:nvPr/>
        </p:nvPicPr>
        <p:blipFill>
          <a:blip r:embed="rId4" cstate="print"/>
          <a:srcRect/>
          <a:stretch>
            <a:fillRect/>
          </a:stretch>
        </p:blipFill>
        <p:spPr bwMode="auto">
          <a:xfrm>
            <a:off x="3491880" y="1124744"/>
            <a:ext cx="2304256" cy="3456385"/>
          </a:xfrm>
          <a:prstGeom prst="rect">
            <a:avLst/>
          </a:prstGeom>
          <a:noFill/>
          <a:ln w="25400">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6324BBFA-24A9-4F2C-B963-9BC8EAA2B7EF}"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10</a:t>
            </a:fld>
            <a:endParaRPr lang="it-IT"/>
          </a:p>
        </p:txBody>
      </p:sp>
      <p:sp>
        <p:nvSpPr>
          <p:cNvPr id="11" name="CasellaDiTesto 10"/>
          <p:cNvSpPr txBox="1"/>
          <p:nvPr/>
        </p:nvSpPr>
        <p:spPr>
          <a:xfrm>
            <a:off x="1403648" y="1196752"/>
            <a:ext cx="6120680" cy="400110"/>
          </a:xfrm>
          <a:prstGeom prst="rect">
            <a:avLst/>
          </a:prstGeom>
          <a:noFill/>
        </p:spPr>
        <p:txBody>
          <a:bodyPr wrap="square" rtlCol="0">
            <a:spAutoFit/>
          </a:bodyPr>
          <a:lstStyle/>
          <a:p>
            <a:pPr algn="ctr"/>
            <a:r>
              <a:rPr lang="it-IT" sz="2000" b="1" dirty="0" smtClean="0">
                <a:solidFill>
                  <a:srgbClr val="002060"/>
                </a:solidFill>
              </a:rPr>
              <a:t>Cap.5. Alcune linee di orientamento e di azione (1)</a:t>
            </a:r>
            <a:endParaRPr lang="it-IT" sz="2000" b="1" dirty="0">
              <a:solidFill>
                <a:srgbClr val="002060"/>
              </a:solidFill>
            </a:endParaRPr>
          </a:p>
        </p:txBody>
      </p:sp>
      <p:sp>
        <p:nvSpPr>
          <p:cNvPr id="16" name="Sottotitolo 2"/>
          <p:cNvSpPr>
            <a:spLocks noGrp="1"/>
          </p:cNvSpPr>
          <p:nvPr>
            <p:ph type="subTitle" idx="1"/>
          </p:nvPr>
        </p:nvSpPr>
        <p:spPr>
          <a:xfrm>
            <a:off x="251520" y="1916832"/>
            <a:ext cx="8640960" cy="4320480"/>
          </a:xfrm>
          <a:solidFill>
            <a:srgbClr val="FFFF00"/>
          </a:solidFill>
          <a:ln w="25400">
            <a:solidFill>
              <a:schemeClr val="accent1"/>
            </a:solidFill>
          </a:ln>
        </p:spPr>
        <p:txBody>
          <a:bodyPr>
            <a:normAutofit fontScale="25000" lnSpcReduction="20000"/>
          </a:bodyPr>
          <a:lstStyle/>
          <a:p>
            <a:pPr algn="just" fontAlgn="base"/>
            <a:r>
              <a:rPr lang="it-IT" sz="7200" b="1" dirty="0" smtClean="0">
                <a:solidFill>
                  <a:srgbClr val="FF0000"/>
                </a:solidFill>
              </a:rPr>
              <a:t>Nel capitolo quinto, </a:t>
            </a:r>
            <a:r>
              <a:rPr lang="it-IT" sz="7200" dirty="0" err="1" smtClean="0">
                <a:solidFill>
                  <a:schemeClr val="tx1"/>
                </a:solidFill>
              </a:rPr>
              <a:t>Bergoglio</a:t>
            </a:r>
            <a:r>
              <a:rPr lang="it-IT" sz="7200" dirty="0" smtClean="0">
                <a:solidFill>
                  <a:schemeClr val="tx1"/>
                </a:solidFill>
              </a:rPr>
              <a:t> offre </a:t>
            </a:r>
            <a:r>
              <a:rPr lang="it-IT" sz="7200" i="1" dirty="0" smtClean="0">
                <a:solidFill>
                  <a:schemeClr val="tx1"/>
                </a:solidFill>
              </a:rPr>
              <a:t>Alcune linee di orientamento e di azione</a:t>
            </a:r>
            <a:r>
              <a:rPr lang="it-IT" sz="7200" dirty="0" smtClean="0">
                <a:solidFill>
                  <a:schemeClr val="tx1"/>
                </a:solidFill>
              </a:rPr>
              <a:t>. Non solo denuncia, ma la domanda su cosa è possibile fare per «uscire dalla spirale di autodistruzione in cui stiamo affondando». </a:t>
            </a:r>
          </a:p>
          <a:p>
            <a:pPr algn="just" fontAlgn="base"/>
            <a:r>
              <a:rPr lang="it-IT" sz="7200" b="1" dirty="0" smtClean="0">
                <a:solidFill>
                  <a:srgbClr val="FF0000"/>
                </a:solidFill>
              </a:rPr>
              <a:t>La Chiesa non pretende di definire le questioni scientifiche</a:t>
            </a:r>
            <a:r>
              <a:rPr lang="it-IT" sz="7200" dirty="0" smtClean="0">
                <a:solidFill>
                  <a:schemeClr val="tx1"/>
                </a:solidFill>
              </a:rPr>
              <a:t>, né di sostituirsi alla politica, ma il Papa invito «ad un dibattito onesto e trasparente, perché le necessità particolari o le ideologie non ledano il bene comune». </a:t>
            </a:r>
          </a:p>
          <a:p>
            <a:pPr algn="just" fontAlgn="base"/>
            <a:r>
              <a:rPr lang="it-IT" sz="7200" b="1" dirty="0" smtClean="0">
                <a:solidFill>
                  <a:srgbClr val="FF0000"/>
                </a:solidFill>
              </a:rPr>
              <a:t>Il giudizio è severo:</a:t>
            </a:r>
            <a:r>
              <a:rPr lang="it-IT" sz="7200" dirty="0" smtClean="0">
                <a:solidFill>
                  <a:schemeClr val="tx1"/>
                </a:solidFill>
              </a:rPr>
              <a:t> «I Vertici mondiali sull’ambiente degli ultimi anni non hanno risposto alle aspettative perché, per mancanza di decisione politica, non hanno raggiunto accordi ambientali globali realmente significativi ed efficaci». </a:t>
            </a:r>
          </a:p>
          <a:p>
            <a:pPr algn="just" fontAlgn="base"/>
            <a:r>
              <a:rPr lang="it-IT" sz="7200" b="1" dirty="0" smtClean="0">
                <a:solidFill>
                  <a:srgbClr val="FF0000"/>
                </a:solidFill>
              </a:rPr>
              <a:t>Il Papa si chiede </a:t>
            </a:r>
            <a:r>
              <a:rPr lang="it-IT" sz="7200" dirty="0" smtClean="0">
                <a:solidFill>
                  <a:schemeClr val="tx1"/>
                </a:solidFill>
              </a:rPr>
              <a:t>«perché si vuole mantenere oggi un potere che sarà ricordato per la sua incapacità di intervenire quando era urgente e necessario farlo?». </a:t>
            </a:r>
          </a:p>
          <a:p>
            <a:pPr algn="just" fontAlgn="base"/>
            <a:r>
              <a:rPr lang="it-IT" sz="7200" b="1" dirty="0" smtClean="0">
                <a:solidFill>
                  <a:srgbClr val="FF0000"/>
                </a:solidFill>
              </a:rPr>
              <a:t>Serve una governante mondiale:</a:t>
            </a:r>
            <a:r>
              <a:rPr lang="it-IT" sz="7200" dirty="0" smtClean="0">
                <a:solidFill>
                  <a:schemeClr val="tx1"/>
                </a:solidFill>
              </a:rPr>
              <a:t>  «abbiamo bisogno di un accordo sui regimi di </a:t>
            </a:r>
            <a:r>
              <a:rPr lang="it-IT" sz="7200" dirty="0" err="1" smtClean="0">
                <a:solidFill>
                  <a:schemeClr val="tx1"/>
                </a:solidFill>
              </a:rPr>
              <a:t>governance</a:t>
            </a:r>
            <a:r>
              <a:rPr lang="it-IT" sz="7200" dirty="0" smtClean="0">
                <a:solidFill>
                  <a:schemeClr val="tx1"/>
                </a:solidFill>
              </a:rPr>
              <a:t> per tutta</a:t>
            </a:r>
            <a:r>
              <a:rPr lang="it-IT" sz="2000" dirty="0" smtClean="0"/>
              <a:t> la </a:t>
            </a:r>
            <a:r>
              <a:rPr lang="it-IT" sz="7200" dirty="0" smtClean="0">
                <a:solidFill>
                  <a:schemeClr val="tx1"/>
                </a:solidFill>
              </a:rPr>
              <a:t>gamma dei cosiddetti beni comuni globali», visto che «la protezione ambientale non può essere assicurata solo sulla base del calcolo finanziario di costi e benefici. </a:t>
            </a:r>
          </a:p>
          <a:p>
            <a:pPr algn="just" fontAlgn="base"/>
            <a:r>
              <a:rPr lang="it-IT" sz="7200" b="1" dirty="0" smtClean="0">
                <a:solidFill>
                  <a:srgbClr val="FF0000"/>
                </a:solidFill>
              </a:rPr>
              <a:t>L’ambiente è uno di quei beni </a:t>
            </a:r>
            <a:r>
              <a:rPr lang="it-IT" sz="7200" dirty="0" smtClean="0">
                <a:solidFill>
                  <a:schemeClr val="tx1"/>
                </a:solidFill>
              </a:rPr>
              <a:t>che i meccanismi del mercato non sono in grado di difendere o di promuovere adeguatamente», scrive riprendendo le parole del Compendio della dottrina sociale della Chiesa.</a:t>
            </a:r>
          </a:p>
          <a:p>
            <a:pPr algn="just" fontAlgn="base"/>
            <a:r>
              <a:rPr lang="it-IT" sz="6400" dirty="0" smtClean="0"/>
              <a:t/>
            </a:r>
            <a:br>
              <a:rPr lang="it-IT" sz="6400" dirty="0" smtClean="0"/>
            </a:br>
            <a:r>
              <a:rPr lang="it-IT" sz="6400" dirty="0" smtClean="0">
                <a:solidFill>
                  <a:schemeClr val="tx1"/>
                </a:solidFill>
              </a:rPr>
              <a:t>   </a:t>
            </a:r>
            <a:r>
              <a:rPr lang="it-IT" sz="11200" dirty="0" smtClean="0">
                <a:solidFill>
                  <a:schemeClr val="tx1"/>
                </a:solidFill>
              </a:rPr>
              <a:t> </a:t>
            </a:r>
            <a:r>
              <a:rPr lang="it-IT" sz="4000" dirty="0" smtClean="0">
                <a:solidFill>
                  <a:schemeClr val="tx1"/>
                </a:solidFill>
              </a:rPr>
              <a:t/>
            </a:r>
            <a:br>
              <a:rPr lang="it-IT" sz="4000" dirty="0" smtClean="0">
                <a:solidFill>
                  <a:schemeClr val="tx1"/>
                </a:solidFill>
              </a:rPr>
            </a:br>
            <a:endParaRPr lang="it-IT" sz="4000" dirty="0" smtClean="0">
              <a:solidFill>
                <a:schemeClr val="tx1"/>
              </a:solidFill>
            </a:endParaRPr>
          </a:p>
          <a:p>
            <a:pPr algn="just" fontAlgn="base"/>
            <a:r>
              <a:rPr lang="it-IT" sz="1800" dirty="0" smtClean="0"/>
              <a:t/>
            </a:r>
            <a:br>
              <a:rPr lang="it-IT" sz="1800" dirty="0" smtClean="0"/>
            </a:br>
            <a:endParaRPr lang="it-IT" sz="180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animEffect transition="in" filter="fade">
                                      <p:cBhvr>
                                        <p:cTn id="14" dur="1000"/>
                                        <p:tgtEl>
                                          <p:spTgt spid="16">
                                            <p:txEl>
                                              <p:pRg st="0" end="0"/>
                                            </p:txEl>
                                          </p:spTgt>
                                        </p:tgtEl>
                                      </p:cBhvr>
                                    </p:animEffect>
                                    <p:anim calcmode="lin" valueType="num">
                                      <p:cBhvr>
                                        <p:cTn id="15"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
                                            <p:txEl>
                                              <p:pRg st="1" end="1"/>
                                            </p:txEl>
                                          </p:spTgt>
                                        </p:tgtEl>
                                        <p:attrNameLst>
                                          <p:attrName>style.visibility</p:attrName>
                                        </p:attrNameLst>
                                      </p:cBhvr>
                                      <p:to>
                                        <p:strVal val="visible"/>
                                      </p:to>
                                    </p:set>
                                    <p:animEffect transition="in" filter="fade">
                                      <p:cBhvr>
                                        <p:cTn id="21" dur="1000"/>
                                        <p:tgtEl>
                                          <p:spTgt spid="16">
                                            <p:txEl>
                                              <p:pRg st="1" end="1"/>
                                            </p:txEl>
                                          </p:spTgt>
                                        </p:tgtEl>
                                      </p:cBhvr>
                                    </p:animEffect>
                                    <p:anim calcmode="lin" valueType="num">
                                      <p:cBhvr>
                                        <p:cTn id="22"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Effect transition="in" filter="fade">
                                      <p:cBhvr>
                                        <p:cTn id="28" dur="1000"/>
                                        <p:tgtEl>
                                          <p:spTgt spid="16">
                                            <p:txEl>
                                              <p:pRg st="2" end="2"/>
                                            </p:txEl>
                                          </p:spTgt>
                                        </p:tgtEl>
                                      </p:cBhvr>
                                    </p:animEffect>
                                    <p:anim calcmode="lin" valueType="num">
                                      <p:cBhvr>
                                        <p:cTn id="29"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
                                            <p:txEl>
                                              <p:pRg st="3" end="3"/>
                                            </p:txEl>
                                          </p:spTgt>
                                        </p:tgtEl>
                                        <p:attrNameLst>
                                          <p:attrName>style.visibility</p:attrName>
                                        </p:attrNameLst>
                                      </p:cBhvr>
                                      <p:to>
                                        <p:strVal val="visible"/>
                                      </p:to>
                                    </p:set>
                                    <p:animEffect transition="in" filter="fade">
                                      <p:cBhvr>
                                        <p:cTn id="35" dur="1000"/>
                                        <p:tgtEl>
                                          <p:spTgt spid="16">
                                            <p:txEl>
                                              <p:pRg st="3" end="3"/>
                                            </p:txEl>
                                          </p:spTgt>
                                        </p:tgtEl>
                                      </p:cBhvr>
                                    </p:animEffect>
                                    <p:anim calcmode="lin" valueType="num">
                                      <p:cBhvr>
                                        <p:cTn id="36"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6">
                                            <p:txEl>
                                              <p:pRg st="4" end="4"/>
                                            </p:txEl>
                                          </p:spTgt>
                                        </p:tgtEl>
                                        <p:attrNameLst>
                                          <p:attrName>style.visibility</p:attrName>
                                        </p:attrNameLst>
                                      </p:cBhvr>
                                      <p:to>
                                        <p:strVal val="visible"/>
                                      </p:to>
                                    </p:set>
                                    <p:animEffect transition="in" filter="fade">
                                      <p:cBhvr>
                                        <p:cTn id="42" dur="1000"/>
                                        <p:tgtEl>
                                          <p:spTgt spid="16">
                                            <p:txEl>
                                              <p:pRg st="4" end="4"/>
                                            </p:txEl>
                                          </p:spTgt>
                                        </p:tgtEl>
                                      </p:cBhvr>
                                    </p:animEffect>
                                    <p:anim calcmode="lin" valueType="num">
                                      <p:cBhvr>
                                        <p:cTn id="43"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6">
                                            <p:txEl>
                                              <p:pRg st="5" end="5"/>
                                            </p:txEl>
                                          </p:spTgt>
                                        </p:tgtEl>
                                        <p:attrNameLst>
                                          <p:attrName>style.visibility</p:attrName>
                                        </p:attrNameLst>
                                      </p:cBhvr>
                                      <p:to>
                                        <p:strVal val="visible"/>
                                      </p:to>
                                    </p:set>
                                    <p:animEffect transition="in" filter="fade">
                                      <p:cBhvr>
                                        <p:cTn id="49" dur="1000"/>
                                        <p:tgtEl>
                                          <p:spTgt spid="16">
                                            <p:txEl>
                                              <p:pRg st="5" end="5"/>
                                            </p:txEl>
                                          </p:spTgt>
                                        </p:tgtEl>
                                      </p:cBhvr>
                                    </p:animEffect>
                                    <p:anim calcmode="lin" valueType="num">
                                      <p:cBhvr>
                                        <p:cTn id="50" dur="1000" fill="hold"/>
                                        <p:tgtEl>
                                          <p:spTgt spid="16">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1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712F0FA1-6989-4B7B-8A5A-3BF0856141B0}"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11</a:t>
            </a:fld>
            <a:endParaRPr lang="it-IT"/>
          </a:p>
        </p:txBody>
      </p:sp>
      <p:sp>
        <p:nvSpPr>
          <p:cNvPr id="11" name="CasellaDiTesto 10"/>
          <p:cNvSpPr txBox="1"/>
          <p:nvPr/>
        </p:nvSpPr>
        <p:spPr>
          <a:xfrm>
            <a:off x="1403648" y="1196752"/>
            <a:ext cx="6120680" cy="400110"/>
          </a:xfrm>
          <a:prstGeom prst="rect">
            <a:avLst/>
          </a:prstGeom>
          <a:noFill/>
        </p:spPr>
        <p:txBody>
          <a:bodyPr wrap="square" rtlCol="0">
            <a:spAutoFit/>
          </a:bodyPr>
          <a:lstStyle/>
          <a:p>
            <a:pPr algn="ctr"/>
            <a:r>
              <a:rPr lang="it-IT" sz="2000" b="1" dirty="0" smtClean="0">
                <a:solidFill>
                  <a:srgbClr val="002060"/>
                </a:solidFill>
              </a:rPr>
              <a:t>Cap.5. Alcune linee di orientamento e di azione (2)</a:t>
            </a:r>
            <a:endParaRPr lang="it-IT" sz="2000" b="1" dirty="0">
              <a:solidFill>
                <a:srgbClr val="002060"/>
              </a:solidFill>
            </a:endParaRPr>
          </a:p>
        </p:txBody>
      </p:sp>
      <p:sp>
        <p:nvSpPr>
          <p:cNvPr id="16" name="Sottotitolo 2"/>
          <p:cNvSpPr>
            <a:spLocks noGrp="1"/>
          </p:cNvSpPr>
          <p:nvPr>
            <p:ph type="subTitle" idx="1"/>
          </p:nvPr>
        </p:nvSpPr>
        <p:spPr>
          <a:xfrm>
            <a:off x="251520" y="1916832"/>
            <a:ext cx="8640960" cy="3960440"/>
          </a:xfrm>
          <a:solidFill>
            <a:srgbClr val="FFFF00"/>
          </a:solidFill>
          <a:ln w="25400">
            <a:solidFill>
              <a:schemeClr val="accent1"/>
            </a:solidFill>
          </a:ln>
        </p:spPr>
        <p:txBody>
          <a:bodyPr>
            <a:normAutofit fontScale="25000" lnSpcReduction="20000"/>
          </a:bodyPr>
          <a:lstStyle/>
          <a:p>
            <a:pPr algn="just" fontAlgn="base"/>
            <a:r>
              <a:rPr lang="it-IT" sz="8000" b="1" dirty="0" smtClean="0">
                <a:solidFill>
                  <a:srgbClr val="FF0000"/>
                </a:solidFill>
              </a:rPr>
              <a:t>Sempre in questo capitolo, </a:t>
            </a:r>
            <a:r>
              <a:rPr lang="it-IT" sz="8000" dirty="0" smtClean="0">
                <a:solidFill>
                  <a:schemeClr val="tx1"/>
                </a:solidFill>
              </a:rPr>
              <a:t>Papa Francesco insiste sullo sviluppo di processi decisionali onesti e trasparenti, per poter «discernere» quali politiche e iniziative imprenditoriali potranno portare «ad un vero sviluppo integrale». </a:t>
            </a:r>
          </a:p>
          <a:p>
            <a:pPr algn="just" fontAlgn="base"/>
            <a:endParaRPr lang="it-IT" sz="8000" b="1" dirty="0" smtClean="0">
              <a:solidFill>
                <a:srgbClr val="FF0000"/>
              </a:solidFill>
            </a:endParaRPr>
          </a:p>
          <a:p>
            <a:pPr algn="just" fontAlgn="base"/>
            <a:r>
              <a:rPr lang="it-IT" sz="8000" b="1" dirty="0" smtClean="0">
                <a:solidFill>
                  <a:srgbClr val="FF0000"/>
                </a:solidFill>
              </a:rPr>
              <a:t>In particolare, lo studio dell’impatto ambientale </a:t>
            </a:r>
            <a:r>
              <a:rPr lang="it-IT" sz="8000" dirty="0" smtClean="0">
                <a:solidFill>
                  <a:schemeClr val="tx1"/>
                </a:solidFill>
              </a:rPr>
              <a:t>di un nuovo progetto «richiede processi politici trasparenti e sottoposti al dialogo, mentre la corruzione che nasconde il vero impatto ambientale di un progetto in cambio di favori spesso porta ad accordi ambigui che sfuggono al dovere di informare ed a un dibattito approfondito». </a:t>
            </a:r>
          </a:p>
          <a:p>
            <a:pPr algn="just" fontAlgn="base"/>
            <a:endParaRPr lang="it-IT" sz="8000" b="1" dirty="0" smtClean="0">
              <a:solidFill>
                <a:srgbClr val="FF0000"/>
              </a:solidFill>
            </a:endParaRPr>
          </a:p>
          <a:p>
            <a:pPr algn="just" fontAlgn="base"/>
            <a:r>
              <a:rPr lang="it-IT" sz="8000" b="1" dirty="0" smtClean="0">
                <a:solidFill>
                  <a:srgbClr val="FF0000"/>
                </a:solidFill>
              </a:rPr>
              <a:t>Particolarmente incisivo è l’appello rivolto a chi ricopre incarichi politici</a:t>
            </a:r>
            <a:r>
              <a:rPr lang="it-IT" sz="8000" dirty="0" smtClean="0">
                <a:solidFill>
                  <a:schemeClr val="tx1"/>
                </a:solidFill>
              </a:rPr>
              <a:t>, affinché si sottragga «alla logica efficientista e “</a:t>
            </a:r>
            <a:r>
              <a:rPr lang="it-IT" sz="8000" dirty="0" err="1" smtClean="0">
                <a:solidFill>
                  <a:schemeClr val="tx1"/>
                </a:solidFill>
              </a:rPr>
              <a:t>immediatista</a:t>
            </a:r>
            <a:r>
              <a:rPr lang="it-IT" sz="8000" dirty="0" smtClean="0">
                <a:solidFill>
                  <a:schemeClr val="tx1"/>
                </a:solidFill>
              </a:rPr>
              <a:t>”» oggi dominante: «se avrà il coraggio di farlo, potrà nuovamente riconoscere la dignità che Dio gli ha dato come persona e lascerà, dopo il suo passaggio in questa storia, una testimonianza di generosa responsabilità».</a:t>
            </a:r>
          </a:p>
          <a:p>
            <a:pPr algn="just" fontAlgn="base"/>
            <a:r>
              <a:rPr lang="it-IT" sz="3400" dirty="0" smtClean="0"/>
              <a:t> </a:t>
            </a:r>
            <a:br>
              <a:rPr lang="it-IT" sz="3400" dirty="0" smtClean="0"/>
            </a:br>
            <a:r>
              <a:rPr lang="it-IT" sz="6400" dirty="0" smtClean="0"/>
              <a:t/>
            </a:r>
            <a:br>
              <a:rPr lang="it-IT" sz="6400" dirty="0" smtClean="0"/>
            </a:br>
            <a:r>
              <a:rPr lang="it-IT" sz="6400" dirty="0" smtClean="0">
                <a:solidFill>
                  <a:schemeClr val="tx1"/>
                </a:solidFill>
              </a:rPr>
              <a:t>   </a:t>
            </a:r>
            <a:r>
              <a:rPr lang="it-IT" sz="11200" dirty="0" smtClean="0">
                <a:solidFill>
                  <a:schemeClr val="tx1"/>
                </a:solidFill>
              </a:rPr>
              <a:t> </a:t>
            </a:r>
            <a:r>
              <a:rPr lang="it-IT" sz="4000" dirty="0" smtClean="0">
                <a:solidFill>
                  <a:schemeClr val="tx1"/>
                </a:solidFill>
              </a:rPr>
              <a:t/>
            </a:r>
            <a:br>
              <a:rPr lang="it-IT" sz="4000" dirty="0" smtClean="0">
                <a:solidFill>
                  <a:schemeClr val="tx1"/>
                </a:solidFill>
              </a:rPr>
            </a:br>
            <a:endParaRPr lang="it-IT" sz="4000" dirty="0" smtClean="0">
              <a:solidFill>
                <a:schemeClr val="tx1"/>
              </a:solidFill>
            </a:endParaRPr>
          </a:p>
          <a:p>
            <a:pPr algn="just" fontAlgn="base"/>
            <a:r>
              <a:rPr lang="it-IT" sz="1800" dirty="0" smtClean="0"/>
              <a:t/>
            </a:r>
            <a:br>
              <a:rPr lang="it-IT" sz="1800" dirty="0" smtClean="0"/>
            </a:br>
            <a:endParaRPr lang="it-IT" sz="180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animEffect transition="in" filter="fade">
                                      <p:cBhvr>
                                        <p:cTn id="14" dur="1000"/>
                                        <p:tgtEl>
                                          <p:spTgt spid="16">
                                            <p:txEl>
                                              <p:pRg st="0" end="0"/>
                                            </p:txEl>
                                          </p:spTgt>
                                        </p:tgtEl>
                                      </p:cBhvr>
                                    </p:animEffect>
                                    <p:anim calcmode="lin" valueType="num">
                                      <p:cBhvr>
                                        <p:cTn id="15"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
                                            <p:txEl>
                                              <p:pRg st="2" end="2"/>
                                            </p:txEl>
                                          </p:spTgt>
                                        </p:tgtEl>
                                        <p:attrNameLst>
                                          <p:attrName>style.visibility</p:attrName>
                                        </p:attrNameLst>
                                      </p:cBhvr>
                                      <p:to>
                                        <p:strVal val="visible"/>
                                      </p:to>
                                    </p:set>
                                    <p:animEffect transition="in" filter="fade">
                                      <p:cBhvr>
                                        <p:cTn id="21" dur="1000"/>
                                        <p:tgtEl>
                                          <p:spTgt spid="16">
                                            <p:txEl>
                                              <p:pRg st="2" end="2"/>
                                            </p:txEl>
                                          </p:spTgt>
                                        </p:tgtEl>
                                      </p:cBhvr>
                                    </p:animEffect>
                                    <p:anim calcmode="lin" valueType="num">
                                      <p:cBhvr>
                                        <p:cTn id="22"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xEl>
                                              <p:pRg st="4" end="4"/>
                                            </p:txEl>
                                          </p:spTgt>
                                        </p:tgtEl>
                                        <p:attrNameLst>
                                          <p:attrName>style.visibility</p:attrName>
                                        </p:attrNameLst>
                                      </p:cBhvr>
                                      <p:to>
                                        <p:strVal val="visible"/>
                                      </p:to>
                                    </p:set>
                                    <p:animEffect transition="in" filter="fade">
                                      <p:cBhvr>
                                        <p:cTn id="28" dur="1000"/>
                                        <p:tgtEl>
                                          <p:spTgt spid="16">
                                            <p:txEl>
                                              <p:pRg st="4" end="4"/>
                                            </p:txEl>
                                          </p:spTgt>
                                        </p:tgtEl>
                                      </p:cBhvr>
                                    </p:animEffect>
                                    <p:anim calcmode="lin" valueType="num">
                                      <p:cBhvr>
                                        <p:cTn id="29"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DAAB44AE-5B28-4FCF-893D-C4B396B756D9}"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12</a:t>
            </a:fld>
            <a:endParaRPr lang="it-IT"/>
          </a:p>
        </p:txBody>
      </p:sp>
      <p:sp>
        <p:nvSpPr>
          <p:cNvPr id="11" name="CasellaDiTesto 10"/>
          <p:cNvSpPr txBox="1"/>
          <p:nvPr/>
        </p:nvSpPr>
        <p:spPr>
          <a:xfrm>
            <a:off x="1403648" y="1196752"/>
            <a:ext cx="6120680" cy="400110"/>
          </a:xfrm>
          <a:prstGeom prst="rect">
            <a:avLst/>
          </a:prstGeom>
          <a:noFill/>
        </p:spPr>
        <p:txBody>
          <a:bodyPr wrap="square" rtlCol="0">
            <a:spAutoFit/>
          </a:bodyPr>
          <a:lstStyle/>
          <a:p>
            <a:pPr algn="ctr"/>
            <a:r>
              <a:rPr lang="it-IT" sz="2000" b="1" dirty="0" smtClean="0">
                <a:solidFill>
                  <a:srgbClr val="002060"/>
                </a:solidFill>
              </a:rPr>
              <a:t>Cap.6. Educazione e spiritualità ecologica</a:t>
            </a:r>
            <a:endParaRPr lang="it-IT" sz="2000" b="1" dirty="0">
              <a:solidFill>
                <a:srgbClr val="002060"/>
              </a:solidFill>
            </a:endParaRPr>
          </a:p>
        </p:txBody>
      </p:sp>
      <p:sp>
        <p:nvSpPr>
          <p:cNvPr id="16" name="Sottotitolo 2"/>
          <p:cNvSpPr>
            <a:spLocks noGrp="1"/>
          </p:cNvSpPr>
          <p:nvPr>
            <p:ph type="subTitle" idx="1"/>
          </p:nvPr>
        </p:nvSpPr>
        <p:spPr>
          <a:xfrm>
            <a:off x="251520" y="1916832"/>
            <a:ext cx="8640960" cy="4176464"/>
          </a:xfrm>
          <a:solidFill>
            <a:srgbClr val="FFFF00"/>
          </a:solidFill>
          <a:ln w="25400">
            <a:solidFill>
              <a:schemeClr val="accent1"/>
            </a:solidFill>
          </a:ln>
        </p:spPr>
        <p:txBody>
          <a:bodyPr>
            <a:normAutofit fontScale="25000" lnSpcReduction="20000"/>
          </a:bodyPr>
          <a:lstStyle/>
          <a:p>
            <a:pPr algn="just" fontAlgn="base"/>
            <a:r>
              <a:rPr lang="it-IT" sz="8000" b="1" dirty="0" smtClean="0">
                <a:solidFill>
                  <a:srgbClr val="FF0000"/>
                </a:solidFill>
              </a:rPr>
              <a:t>Infine, il sesto capitolo,</a:t>
            </a:r>
            <a:r>
              <a:rPr lang="it-IT" sz="8000" b="1" dirty="0" smtClean="0">
                <a:solidFill>
                  <a:schemeClr val="tx1"/>
                </a:solidFill>
              </a:rPr>
              <a:t> </a:t>
            </a:r>
            <a:r>
              <a:rPr lang="it-IT" sz="8000" b="1" i="1" dirty="0" smtClean="0">
                <a:solidFill>
                  <a:schemeClr val="tx1"/>
                </a:solidFill>
              </a:rPr>
              <a:t>Educazione e spiritualità ecologica</a:t>
            </a:r>
            <a:r>
              <a:rPr lang="it-IT" sz="8000" b="1" dirty="0" smtClean="0">
                <a:solidFill>
                  <a:schemeClr val="tx1"/>
                </a:solidFill>
              </a:rPr>
              <a:t>, </a:t>
            </a:r>
            <a:r>
              <a:rPr lang="it-IT" sz="8000" dirty="0" smtClean="0">
                <a:solidFill>
                  <a:schemeClr val="tx1"/>
                </a:solidFill>
              </a:rPr>
              <a:t>perché</a:t>
            </a:r>
            <a:r>
              <a:rPr lang="it-IT" sz="8000" b="1" dirty="0" smtClean="0">
                <a:solidFill>
                  <a:schemeClr val="tx1"/>
                </a:solidFill>
              </a:rPr>
              <a:t> «ogni cambiamento ha bisogno di motivazioni e di un cammino educativo».</a:t>
            </a:r>
            <a:r>
              <a:rPr lang="it-IT" sz="8000" dirty="0" smtClean="0">
                <a:solidFill>
                  <a:schemeClr val="tx1"/>
                </a:solidFill>
              </a:rPr>
              <a:t> </a:t>
            </a:r>
          </a:p>
          <a:p>
            <a:pPr algn="just" fontAlgn="base"/>
            <a:endParaRPr lang="it-IT" sz="8000" b="1" dirty="0" smtClean="0">
              <a:solidFill>
                <a:srgbClr val="FF0000"/>
              </a:solidFill>
            </a:endParaRPr>
          </a:p>
          <a:p>
            <a:pPr algn="just" fontAlgn="base"/>
            <a:r>
              <a:rPr lang="it-IT" sz="8000" b="1" dirty="0" smtClean="0">
                <a:solidFill>
                  <a:srgbClr val="FF0000"/>
                </a:solidFill>
              </a:rPr>
              <a:t>Sono coinvolti tutti gli ambiti educativi, </a:t>
            </a:r>
            <a:r>
              <a:rPr lang="it-IT" sz="8000" dirty="0" smtClean="0">
                <a:solidFill>
                  <a:schemeClr val="tx1"/>
                </a:solidFill>
              </a:rPr>
              <a:t>in primis «</a:t>
            </a:r>
            <a:r>
              <a:rPr lang="it-IT" sz="8000" b="1" dirty="0" smtClean="0">
                <a:solidFill>
                  <a:schemeClr val="tx1"/>
                </a:solidFill>
              </a:rPr>
              <a:t>la scuola, la famiglia, i mezzi di comunicazione, la catechesi</a:t>
            </a:r>
            <a:r>
              <a:rPr lang="it-IT" sz="8000" dirty="0" smtClean="0">
                <a:solidFill>
                  <a:schemeClr val="tx1"/>
                </a:solidFill>
              </a:rPr>
              <a:t>». La partenza è «puntare su un altro stile di vita», che apre anche la possibilità di «esercitare una sana pressione su coloro che detengono il potere politico, economico e sociale». </a:t>
            </a:r>
          </a:p>
          <a:p>
            <a:pPr algn="just" fontAlgn="base"/>
            <a:endParaRPr lang="it-IT" sz="8000" b="1" dirty="0" smtClean="0">
              <a:solidFill>
                <a:srgbClr val="FF0000"/>
              </a:solidFill>
            </a:endParaRPr>
          </a:p>
          <a:p>
            <a:pPr algn="just" fontAlgn="base"/>
            <a:r>
              <a:rPr lang="it-IT" sz="8000" b="1" dirty="0" smtClean="0">
                <a:solidFill>
                  <a:srgbClr val="FF0000"/>
                </a:solidFill>
              </a:rPr>
              <a:t>È ciò che accade </a:t>
            </a:r>
            <a:r>
              <a:rPr lang="it-IT" sz="8000" dirty="0" smtClean="0">
                <a:solidFill>
                  <a:schemeClr val="tx1"/>
                </a:solidFill>
              </a:rPr>
              <a:t>quando le scelte dei consumatori riescono a «modificare il comportamento delle imprese, forzandole a considerare l’impatto ambientale e i modelli di produzione». </a:t>
            </a:r>
          </a:p>
          <a:p>
            <a:pPr algn="just" fontAlgn="base"/>
            <a:endParaRPr lang="it-IT" sz="8000" dirty="0" smtClean="0">
              <a:solidFill>
                <a:schemeClr val="tx1"/>
              </a:solidFill>
            </a:endParaRPr>
          </a:p>
          <a:p>
            <a:pPr algn="just" fontAlgn="base"/>
            <a:r>
              <a:rPr lang="it-IT" sz="8000" b="1" dirty="0" smtClean="0">
                <a:solidFill>
                  <a:srgbClr val="FF0000"/>
                </a:solidFill>
              </a:rPr>
              <a:t>Non si può sottovalutare </a:t>
            </a:r>
            <a:r>
              <a:rPr lang="it-IT" sz="8000" dirty="0" smtClean="0">
                <a:solidFill>
                  <a:schemeClr val="tx1"/>
                </a:solidFill>
              </a:rPr>
              <a:t>l’importanza di percorsi di educazione ambientale capaci di incidere su gesti e abitudini quotidiane, dalla riduzione del consumo di acqua, alla raccolta differenziata dei rifiuti fino a «spegnere le luci inutili».</a:t>
            </a:r>
          </a:p>
          <a:p>
            <a:pPr algn="just" fontAlgn="base"/>
            <a:r>
              <a:rPr lang="it-IT" sz="3400" dirty="0" smtClean="0"/>
              <a:t> </a:t>
            </a:r>
            <a:br>
              <a:rPr lang="it-IT" sz="3400" dirty="0" smtClean="0"/>
            </a:br>
            <a:r>
              <a:rPr lang="it-IT" sz="6400" dirty="0" smtClean="0"/>
              <a:t/>
            </a:r>
            <a:br>
              <a:rPr lang="it-IT" sz="6400" dirty="0" smtClean="0"/>
            </a:br>
            <a:r>
              <a:rPr lang="it-IT" sz="6400" dirty="0" smtClean="0">
                <a:solidFill>
                  <a:schemeClr val="tx1"/>
                </a:solidFill>
              </a:rPr>
              <a:t>   </a:t>
            </a:r>
            <a:r>
              <a:rPr lang="it-IT" sz="11200" dirty="0" smtClean="0">
                <a:solidFill>
                  <a:schemeClr val="tx1"/>
                </a:solidFill>
              </a:rPr>
              <a:t> </a:t>
            </a:r>
            <a:r>
              <a:rPr lang="it-IT" sz="4000" dirty="0" smtClean="0">
                <a:solidFill>
                  <a:schemeClr val="tx1"/>
                </a:solidFill>
              </a:rPr>
              <a:t/>
            </a:r>
            <a:br>
              <a:rPr lang="it-IT" sz="4000" dirty="0" smtClean="0">
                <a:solidFill>
                  <a:schemeClr val="tx1"/>
                </a:solidFill>
              </a:rPr>
            </a:br>
            <a:endParaRPr lang="it-IT" sz="4000" dirty="0" smtClean="0">
              <a:solidFill>
                <a:schemeClr val="tx1"/>
              </a:solidFill>
            </a:endParaRPr>
          </a:p>
          <a:p>
            <a:pPr algn="just" fontAlgn="base"/>
            <a:r>
              <a:rPr lang="it-IT" sz="1800" dirty="0" smtClean="0"/>
              <a:t/>
            </a:r>
            <a:br>
              <a:rPr lang="it-IT" sz="1800" dirty="0" smtClean="0"/>
            </a:br>
            <a:endParaRPr lang="it-IT" sz="180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animEffect transition="in" filter="fade">
                                      <p:cBhvr>
                                        <p:cTn id="14" dur="1000"/>
                                        <p:tgtEl>
                                          <p:spTgt spid="16">
                                            <p:txEl>
                                              <p:pRg st="0" end="0"/>
                                            </p:txEl>
                                          </p:spTgt>
                                        </p:tgtEl>
                                      </p:cBhvr>
                                    </p:animEffect>
                                    <p:anim calcmode="lin" valueType="num">
                                      <p:cBhvr>
                                        <p:cTn id="15"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
                                            <p:txEl>
                                              <p:pRg st="2" end="2"/>
                                            </p:txEl>
                                          </p:spTgt>
                                        </p:tgtEl>
                                        <p:attrNameLst>
                                          <p:attrName>style.visibility</p:attrName>
                                        </p:attrNameLst>
                                      </p:cBhvr>
                                      <p:to>
                                        <p:strVal val="visible"/>
                                      </p:to>
                                    </p:set>
                                    <p:animEffect transition="in" filter="fade">
                                      <p:cBhvr>
                                        <p:cTn id="21" dur="1000"/>
                                        <p:tgtEl>
                                          <p:spTgt spid="16">
                                            <p:txEl>
                                              <p:pRg st="2" end="2"/>
                                            </p:txEl>
                                          </p:spTgt>
                                        </p:tgtEl>
                                      </p:cBhvr>
                                    </p:animEffect>
                                    <p:anim calcmode="lin" valueType="num">
                                      <p:cBhvr>
                                        <p:cTn id="22"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xEl>
                                              <p:pRg st="4" end="4"/>
                                            </p:txEl>
                                          </p:spTgt>
                                        </p:tgtEl>
                                        <p:attrNameLst>
                                          <p:attrName>style.visibility</p:attrName>
                                        </p:attrNameLst>
                                      </p:cBhvr>
                                      <p:to>
                                        <p:strVal val="visible"/>
                                      </p:to>
                                    </p:set>
                                    <p:animEffect transition="in" filter="fade">
                                      <p:cBhvr>
                                        <p:cTn id="28" dur="1000"/>
                                        <p:tgtEl>
                                          <p:spTgt spid="16">
                                            <p:txEl>
                                              <p:pRg st="4" end="4"/>
                                            </p:txEl>
                                          </p:spTgt>
                                        </p:tgtEl>
                                      </p:cBhvr>
                                    </p:animEffect>
                                    <p:anim calcmode="lin" valueType="num">
                                      <p:cBhvr>
                                        <p:cTn id="29"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
                                            <p:txEl>
                                              <p:pRg st="6" end="6"/>
                                            </p:txEl>
                                          </p:spTgt>
                                        </p:tgtEl>
                                        <p:attrNameLst>
                                          <p:attrName>style.visibility</p:attrName>
                                        </p:attrNameLst>
                                      </p:cBhvr>
                                      <p:to>
                                        <p:strVal val="visible"/>
                                      </p:to>
                                    </p:set>
                                    <p:animEffect transition="in" filter="fade">
                                      <p:cBhvr>
                                        <p:cTn id="35" dur="1000"/>
                                        <p:tgtEl>
                                          <p:spTgt spid="16">
                                            <p:txEl>
                                              <p:pRg st="6" end="6"/>
                                            </p:txEl>
                                          </p:spTgt>
                                        </p:tgtEl>
                                      </p:cBhvr>
                                    </p:animEffect>
                                    <p:anim calcmode="lin" valueType="num">
                                      <p:cBhvr>
                                        <p:cTn id="36" dur="10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E6BDFE56-24DA-4A7A-AF5E-08806DC68291}"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13</a:t>
            </a:fld>
            <a:endParaRPr lang="it-IT"/>
          </a:p>
        </p:txBody>
      </p:sp>
      <p:sp>
        <p:nvSpPr>
          <p:cNvPr id="11" name="CasellaDiTesto 10"/>
          <p:cNvSpPr txBox="1"/>
          <p:nvPr/>
        </p:nvSpPr>
        <p:spPr>
          <a:xfrm>
            <a:off x="251520" y="1196752"/>
            <a:ext cx="8568952" cy="2246769"/>
          </a:xfrm>
          <a:prstGeom prst="rect">
            <a:avLst/>
          </a:prstGeom>
          <a:solidFill>
            <a:srgbClr val="0070C0"/>
          </a:solidFill>
          <a:ln w="25400">
            <a:solidFill>
              <a:srgbClr val="002060"/>
            </a:solidFill>
          </a:ln>
        </p:spPr>
        <p:txBody>
          <a:bodyPr wrap="square" rtlCol="0">
            <a:spAutoFit/>
          </a:bodyPr>
          <a:lstStyle/>
          <a:p>
            <a:pPr algn="ctr"/>
            <a:r>
              <a:rPr lang="it-IT" sz="2800" b="1" dirty="0" smtClean="0">
                <a:solidFill>
                  <a:srgbClr val="FFFF00"/>
                </a:solidFill>
              </a:rPr>
              <a:t>Alla fine dell’enciclica, Il Papa propone due preghiere: una che possiamo condividere tutti quanti crediamo in un Dio creatore onnipotente, e un’altra affinché noi cristiani sappiamo assumere gli impegni verso il creato che il Vangelo di Gesù ci propone.</a:t>
            </a:r>
            <a:endParaRPr lang="it-IT" sz="2800" b="1" dirty="0">
              <a:solidFill>
                <a:srgbClr val="FFFF00"/>
              </a:solidFill>
            </a:endParaRPr>
          </a:p>
        </p:txBody>
      </p:sp>
      <p:pic>
        <p:nvPicPr>
          <p:cNvPr id="4098" name="Picture 2" descr="C:\Users\Master\Desktop\Lavori in corso\foto\papa3.jpg"/>
          <p:cNvPicPr>
            <a:picLocks noChangeAspect="1" noChangeArrowheads="1"/>
          </p:cNvPicPr>
          <p:nvPr/>
        </p:nvPicPr>
        <p:blipFill>
          <a:blip r:embed="rId2" cstate="print"/>
          <a:srcRect/>
          <a:stretch>
            <a:fillRect/>
          </a:stretch>
        </p:blipFill>
        <p:spPr bwMode="auto">
          <a:xfrm>
            <a:off x="2339752" y="3573016"/>
            <a:ext cx="4313278" cy="288032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heel(4)">
                                      <p:cBhvr>
                                        <p:cTn id="7" dur="20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59873A81-EC68-4380-A2D2-6BACC3F86557}"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14</a:t>
            </a:fld>
            <a:endParaRPr lang="it-IT"/>
          </a:p>
        </p:txBody>
      </p:sp>
      <p:sp>
        <p:nvSpPr>
          <p:cNvPr id="11" name="CasellaDiTesto 10"/>
          <p:cNvSpPr txBox="1"/>
          <p:nvPr/>
        </p:nvSpPr>
        <p:spPr>
          <a:xfrm>
            <a:off x="251520" y="1196752"/>
            <a:ext cx="8568952" cy="523220"/>
          </a:xfrm>
          <a:prstGeom prst="rect">
            <a:avLst/>
          </a:prstGeom>
          <a:solidFill>
            <a:srgbClr val="0070C0"/>
          </a:solidFill>
          <a:ln>
            <a:solidFill>
              <a:srgbClr val="002060"/>
            </a:solidFill>
          </a:ln>
        </p:spPr>
        <p:txBody>
          <a:bodyPr wrap="square" rtlCol="0">
            <a:spAutoFit/>
          </a:bodyPr>
          <a:lstStyle/>
          <a:p>
            <a:pPr algn="ctr"/>
            <a:r>
              <a:rPr lang="it-IT" sz="2800" b="1" dirty="0" smtClean="0">
                <a:solidFill>
                  <a:srgbClr val="FFFF00"/>
                </a:solidFill>
              </a:rPr>
              <a:t>Preghiera per la nostra terra</a:t>
            </a:r>
            <a:endParaRPr lang="it-IT" sz="2800" b="1" dirty="0">
              <a:solidFill>
                <a:srgbClr val="FFFF00"/>
              </a:solidFill>
            </a:endParaRPr>
          </a:p>
        </p:txBody>
      </p:sp>
      <p:sp>
        <p:nvSpPr>
          <p:cNvPr id="7" name="Sottotitolo 2"/>
          <p:cNvSpPr>
            <a:spLocks noGrp="1"/>
          </p:cNvSpPr>
          <p:nvPr>
            <p:ph type="subTitle" idx="1"/>
          </p:nvPr>
        </p:nvSpPr>
        <p:spPr>
          <a:xfrm>
            <a:off x="251520" y="1916832"/>
            <a:ext cx="8640960" cy="4176464"/>
          </a:xfrm>
          <a:solidFill>
            <a:srgbClr val="FFFF00"/>
          </a:solidFill>
          <a:ln w="25400">
            <a:solidFill>
              <a:schemeClr val="accent1"/>
            </a:solidFill>
          </a:ln>
        </p:spPr>
        <p:txBody>
          <a:bodyPr>
            <a:normAutofit fontScale="25000" lnSpcReduction="20000"/>
          </a:bodyPr>
          <a:lstStyle/>
          <a:p>
            <a:pPr algn="l" fontAlgn="base"/>
            <a:r>
              <a:rPr lang="it-IT" sz="8000" b="1" dirty="0" smtClean="0">
                <a:solidFill>
                  <a:srgbClr val="FF0000"/>
                </a:solidFill>
              </a:rPr>
              <a:t>Dio Onnipotente</a:t>
            </a:r>
            <a:r>
              <a:rPr lang="it-IT" sz="8000" b="1" dirty="0" smtClean="0">
                <a:solidFill>
                  <a:schemeClr val="tx1"/>
                </a:solidFill>
              </a:rPr>
              <a:t>, che sei presente in tutto l’universo e nella più piccola delle tue creature, Tu che circondi con la tua tenerezza</a:t>
            </a:r>
            <a:br>
              <a:rPr lang="it-IT" sz="8000" b="1" dirty="0" smtClean="0">
                <a:solidFill>
                  <a:schemeClr val="tx1"/>
                </a:solidFill>
              </a:rPr>
            </a:br>
            <a:r>
              <a:rPr lang="it-IT" sz="8000" b="1" dirty="0" smtClean="0">
                <a:solidFill>
                  <a:schemeClr val="tx1"/>
                </a:solidFill>
              </a:rPr>
              <a:t>tutto quanto esiste, riversa in noi la forza del tuo amore affinché ci prendiamo cura della vita e della bellezza.</a:t>
            </a:r>
            <a:r>
              <a:rPr lang="it-IT" sz="8000" b="1" dirty="0" smtClean="0"/>
              <a:t/>
            </a:r>
            <a:br>
              <a:rPr lang="it-IT" sz="8000" b="1" dirty="0" smtClean="0"/>
            </a:br>
            <a:r>
              <a:rPr lang="it-IT" sz="8000" b="1" dirty="0" smtClean="0">
                <a:solidFill>
                  <a:srgbClr val="FF0000"/>
                </a:solidFill>
              </a:rPr>
              <a:t>Inondaci di pace</a:t>
            </a:r>
            <a:r>
              <a:rPr lang="it-IT" sz="8000" b="1" dirty="0" smtClean="0">
                <a:solidFill>
                  <a:schemeClr val="tx1"/>
                </a:solidFill>
              </a:rPr>
              <a:t>, perché viviamo come fratelli e sorelle senza nuocere a nessuno.</a:t>
            </a:r>
            <a:r>
              <a:rPr lang="it-IT" sz="8000" b="1" dirty="0" smtClean="0"/>
              <a:t/>
            </a:r>
            <a:br>
              <a:rPr lang="it-IT" sz="8000" b="1" dirty="0" smtClean="0"/>
            </a:br>
            <a:r>
              <a:rPr lang="it-IT" sz="8000" b="1" dirty="0" smtClean="0">
                <a:solidFill>
                  <a:srgbClr val="FF0000"/>
                </a:solidFill>
              </a:rPr>
              <a:t>O Dio dei poveri</a:t>
            </a:r>
            <a:r>
              <a:rPr lang="it-IT" sz="8000" b="1" dirty="0" smtClean="0">
                <a:solidFill>
                  <a:schemeClr val="tx1"/>
                </a:solidFill>
              </a:rPr>
              <a:t>, aiutaci a riscattare gli abbandonati e i dimenticati di questa terra che tanto valgono ai tuoi occhi.</a:t>
            </a:r>
            <a:r>
              <a:rPr lang="it-IT" sz="8000" b="1" dirty="0" smtClean="0"/>
              <a:t/>
            </a:r>
            <a:br>
              <a:rPr lang="it-IT" sz="8000" b="1" dirty="0" smtClean="0"/>
            </a:br>
            <a:r>
              <a:rPr lang="it-IT" sz="8000" b="1" dirty="0" smtClean="0">
                <a:solidFill>
                  <a:srgbClr val="FF0000"/>
                </a:solidFill>
              </a:rPr>
              <a:t>Risana la nostra vita</a:t>
            </a:r>
            <a:r>
              <a:rPr lang="it-IT" sz="8000" b="1" dirty="0" smtClean="0">
                <a:solidFill>
                  <a:schemeClr val="tx1"/>
                </a:solidFill>
              </a:rPr>
              <a:t>, affinché proteggiamo il mondo e non lo deprediamo, affinché seminiamo bellezza e non inquinamento e distruzione.</a:t>
            </a:r>
            <a:r>
              <a:rPr lang="it-IT" sz="8000" b="1" dirty="0" smtClean="0"/>
              <a:t/>
            </a:r>
            <a:br>
              <a:rPr lang="it-IT" sz="8000" b="1" dirty="0" smtClean="0"/>
            </a:br>
            <a:r>
              <a:rPr lang="it-IT" sz="8000" b="1" dirty="0" smtClean="0">
                <a:solidFill>
                  <a:srgbClr val="FF0000"/>
                </a:solidFill>
              </a:rPr>
              <a:t>Tocca i cuori </a:t>
            </a:r>
            <a:r>
              <a:rPr lang="it-IT" sz="8000" b="1" dirty="0" smtClean="0">
                <a:solidFill>
                  <a:schemeClr val="tx1"/>
                </a:solidFill>
              </a:rPr>
              <a:t>di quanti cercano solo vantaggi a spese dei poveri e della terra.</a:t>
            </a:r>
            <a:r>
              <a:rPr lang="it-IT" sz="8000" b="1" dirty="0" smtClean="0"/>
              <a:t/>
            </a:r>
            <a:br>
              <a:rPr lang="it-IT" sz="8000" b="1" dirty="0" smtClean="0"/>
            </a:br>
            <a:r>
              <a:rPr lang="it-IT" sz="8000" b="1" dirty="0" smtClean="0">
                <a:solidFill>
                  <a:srgbClr val="FF0000"/>
                </a:solidFill>
              </a:rPr>
              <a:t>Insegnaci a scoprire il valore di ogni cosa</a:t>
            </a:r>
            <a:r>
              <a:rPr lang="it-IT" sz="8000" b="1" dirty="0" smtClean="0">
                <a:solidFill>
                  <a:schemeClr val="tx1"/>
                </a:solidFill>
              </a:rPr>
              <a:t>, a contemplare con stupore, a riconoscere che siamo profondamente uniti con tutte le creature nel nostro cammino verso la tua luce infinita.</a:t>
            </a:r>
            <a:r>
              <a:rPr lang="it-IT" sz="8000" b="1" dirty="0" smtClean="0"/>
              <a:t/>
            </a:r>
            <a:br>
              <a:rPr lang="it-IT" sz="8000" b="1" dirty="0" smtClean="0"/>
            </a:br>
            <a:r>
              <a:rPr lang="it-IT" sz="8000" b="1" dirty="0" smtClean="0">
                <a:solidFill>
                  <a:srgbClr val="FF0000"/>
                </a:solidFill>
              </a:rPr>
              <a:t>Grazie perché sei con noi tutti i giorni</a:t>
            </a:r>
            <a:r>
              <a:rPr lang="it-IT" sz="8000" b="1" dirty="0" smtClean="0"/>
              <a:t>. </a:t>
            </a:r>
          </a:p>
          <a:p>
            <a:pPr algn="l" fontAlgn="base"/>
            <a:r>
              <a:rPr lang="it-IT" sz="8000" b="1" dirty="0" smtClean="0">
                <a:solidFill>
                  <a:srgbClr val="FF0000"/>
                </a:solidFill>
              </a:rPr>
              <a:t>Sostienici, per favore</a:t>
            </a:r>
            <a:r>
              <a:rPr lang="it-IT" sz="8000" b="1" dirty="0" smtClean="0">
                <a:solidFill>
                  <a:schemeClr val="tx1"/>
                </a:solidFill>
              </a:rPr>
              <a:t>, nella nostra lotta per la giustizia, l’amore e la pace.</a:t>
            </a:r>
            <a:r>
              <a:rPr lang="it-IT" sz="12800" b="1" dirty="0" smtClean="0">
                <a:solidFill>
                  <a:schemeClr val="tx1"/>
                </a:solidFill>
              </a:rPr>
              <a:t> </a:t>
            </a:r>
            <a:r>
              <a:rPr lang="it-IT" sz="11200" dirty="0" smtClean="0"/>
              <a:t/>
            </a:r>
            <a:br>
              <a:rPr lang="it-IT" sz="11200" dirty="0" smtClean="0"/>
            </a:br>
            <a:r>
              <a:rPr lang="it-IT" sz="6400" dirty="0" smtClean="0"/>
              <a:t/>
            </a:r>
            <a:br>
              <a:rPr lang="it-IT" sz="6400" dirty="0" smtClean="0"/>
            </a:br>
            <a:r>
              <a:rPr lang="it-IT" sz="6400" dirty="0" smtClean="0">
                <a:solidFill>
                  <a:schemeClr val="tx1"/>
                </a:solidFill>
              </a:rPr>
              <a:t>   </a:t>
            </a:r>
            <a:r>
              <a:rPr lang="it-IT" sz="11200" dirty="0" smtClean="0">
                <a:solidFill>
                  <a:schemeClr val="tx1"/>
                </a:solidFill>
              </a:rPr>
              <a:t> </a:t>
            </a:r>
            <a:r>
              <a:rPr lang="it-IT" sz="4000" dirty="0" smtClean="0">
                <a:solidFill>
                  <a:schemeClr val="tx1"/>
                </a:solidFill>
              </a:rPr>
              <a:t/>
            </a:r>
            <a:br>
              <a:rPr lang="it-IT" sz="4000" dirty="0" smtClean="0">
                <a:solidFill>
                  <a:schemeClr val="tx1"/>
                </a:solidFill>
              </a:rPr>
            </a:br>
            <a:endParaRPr lang="it-IT" sz="4000" dirty="0" smtClean="0">
              <a:solidFill>
                <a:schemeClr val="tx1"/>
              </a:solidFill>
            </a:endParaRPr>
          </a:p>
          <a:p>
            <a:pPr algn="just" fontAlgn="base"/>
            <a:r>
              <a:rPr lang="it-IT" sz="1800" dirty="0" smtClean="0"/>
              <a:t/>
            </a:r>
            <a:br>
              <a:rPr lang="it-IT" sz="1800" dirty="0" smtClean="0"/>
            </a:br>
            <a:endParaRPr lang="it-IT" sz="1800" dirty="0" smtClean="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86A4F7CE-370B-4113-AEBC-B408E90F327D}"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15</a:t>
            </a:fld>
            <a:endParaRPr lang="it-IT"/>
          </a:p>
        </p:txBody>
      </p:sp>
      <p:sp>
        <p:nvSpPr>
          <p:cNvPr id="11" name="CasellaDiTesto 10"/>
          <p:cNvSpPr txBox="1"/>
          <p:nvPr/>
        </p:nvSpPr>
        <p:spPr>
          <a:xfrm>
            <a:off x="251520" y="1052736"/>
            <a:ext cx="8568952" cy="523220"/>
          </a:xfrm>
          <a:prstGeom prst="rect">
            <a:avLst/>
          </a:prstGeom>
          <a:solidFill>
            <a:srgbClr val="0070C0"/>
          </a:solidFill>
          <a:ln w="25400">
            <a:solidFill>
              <a:srgbClr val="002060"/>
            </a:solidFill>
          </a:ln>
        </p:spPr>
        <p:txBody>
          <a:bodyPr wrap="square" rtlCol="0">
            <a:spAutoFit/>
          </a:bodyPr>
          <a:lstStyle/>
          <a:p>
            <a:pPr algn="ctr"/>
            <a:r>
              <a:rPr lang="it-IT" sz="2800" b="1" dirty="0" smtClean="0">
                <a:solidFill>
                  <a:srgbClr val="FFFF00"/>
                </a:solidFill>
              </a:rPr>
              <a:t>Preghiera cristiana con il creato</a:t>
            </a:r>
            <a:endParaRPr lang="it-IT" sz="2800" b="1" dirty="0">
              <a:solidFill>
                <a:srgbClr val="FFFF00"/>
              </a:solidFill>
            </a:endParaRPr>
          </a:p>
        </p:txBody>
      </p:sp>
      <p:sp>
        <p:nvSpPr>
          <p:cNvPr id="7" name="Sottotitolo 2"/>
          <p:cNvSpPr>
            <a:spLocks noGrp="1"/>
          </p:cNvSpPr>
          <p:nvPr>
            <p:ph type="subTitle" idx="1"/>
          </p:nvPr>
        </p:nvSpPr>
        <p:spPr>
          <a:xfrm>
            <a:off x="251520" y="1700808"/>
            <a:ext cx="8640960" cy="4824536"/>
          </a:xfrm>
          <a:solidFill>
            <a:srgbClr val="FFFF00"/>
          </a:solidFill>
          <a:ln w="25400">
            <a:solidFill>
              <a:schemeClr val="accent1"/>
            </a:solidFill>
          </a:ln>
        </p:spPr>
        <p:txBody>
          <a:bodyPr>
            <a:normAutofit fontScale="25000" lnSpcReduction="20000"/>
          </a:bodyPr>
          <a:lstStyle/>
          <a:p>
            <a:pPr algn="l"/>
            <a:r>
              <a:rPr lang="it-IT" sz="7200" b="1" dirty="0" smtClean="0">
                <a:solidFill>
                  <a:srgbClr val="FF0000"/>
                </a:solidFill>
              </a:rPr>
              <a:t>Ti lodiamo, Padre, </a:t>
            </a:r>
            <a:r>
              <a:rPr lang="it-IT" sz="7200" b="1" dirty="0" smtClean="0">
                <a:solidFill>
                  <a:schemeClr val="tx1"/>
                </a:solidFill>
              </a:rPr>
              <a:t>con tutte le tue creature, che sono uscite dalla tua mano potente. </a:t>
            </a:r>
          </a:p>
          <a:p>
            <a:pPr algn="l"/>
            <a:r>
              <a:rPr lang="it-IT" sz="7200" b="1" dirty="0" smtClean="0">
                <a:solidFill>
                  <a:schemeClr val="tx1"/>
                </a:solidFill>
              </a:rPr>
              <a:t>Sono tue, e sono colme della tua presenza e della tua tenerezza.</a:t>
            </a:r>
            <a:r>
              <a:rPr lang="it-IT" sz="7200" b="1" dirty="0" smtClean="0"/>
              <a:t/>
            </a:r>
            <a:br>
              <a:rPr lang="it-IT" sz="7200" b="1" dirty="0" smtClean="0"/>
            </a:br>
            <a:r>
              <a:rPr lang="it-IT" sz="7200" b="1" dirty="0" err="1" smtClean="0">
                <a:solidFill>
                  <a:srgbClr val="FF0000"/>
                </a:solidFill>
              </a:rPr>
              <a:t>Laudato</a:t>
            </a:r>
            <a:r>
              <a:rPr lang="it-IT" sz="7200" b="1" dirty="0" smtClean="0">
                <a:solidFill>
                  <a:srgbClr val="FF0000"/>
                </a:solidFill>
              </a:rPr>
              <a:t> </a:t>
            </a:r>
            <a:r>
              <a:rPr lang="it-IT" sz="7200" b="1" dirty="0" err="1" smtClean="0">
                <a:solidFill>
                  <a:srgbClr val="FF0000"/>
                </a:solidFill>
              </a:rPr>
              <a:t>si’</a:t>
            </a:r>
            <a:r>
              <a:rPr lang="it-IT" sz="7200" b="1" dirty="0" smtClean="0">
                <a:solidFill>
                  <a:srgbClr val="FF0000"/>
                </a:solidFill>
              </a:rPr>
              <a:t>! Figlio di Dio, Gesù</a:t>
            </a:r>
            <a:r>
              <a:rPr lang="it-IT" sz="7200" b="1" dirty="0" smtClean="0">
                <a:solidFill>
                  <a:schemeClr val="tx1"/>
                </a:solidFill>
              </a:rPr>
              <a:t>, da te sono state create tutte le cose. Hai preso forma nel seno materno di Maria, ti sei fatto parte di questa terra, e hai guardato questo mondo con occhi umani. </a:t>
            </a:r>
          </a:p>
          <a:p>
            <a:pPr algn="l"/>
            <a:r>
              <a:rPr lang="it-IT" sz="7200" b="1" dirty="0" smtClean="0">
                <a:solidFill>
                  <a:srgbClr val="FF0000"/>
                </a:solidFill>
              </a:rPr>
              <a:t>Oggi sei vivo </a:t>
            </a:r>
            <a:r>
              <a:rPr lang="it-IT" sz="7200" b="1" dirty="0" smtClean="0">
                <a:solidFill>
                  <a:schemeClr val="tx1"/>
                </a:solidFill>
              </a:rPr>
              <a:t>in ogni creatura con la tua gloria di risorto. </a:t>
            </a:r>
          </a:p>
          <a:p>
            <a:pPr algn="l"/>
            <a:r>
              <a:rPr lang="it-IT" sz="7200" b="1" dirty="0" err="1" smtClean="0">
                <a:solidFill>
                  <a:srgbClr val="FF0000"/>
                </a:solidFill>
              </a:rPr>
              <a:t>Laudato</a:t>
            </a:r>
            <a:r>
              <a:rPr lang="it-IT" sz="7200" b="1" dirty="0" smtClean="0">
                <a:solidFill>
                  <a:srgbClr val="FF0000"/>
                </a:solidFill>
              </a:rPr>
              <a:t> </a:t>
            </a:r>
            <a:r>
              <a:rPr lang="it-IT" sz="7200" b="1" dirty="0" err="1" smtClean="0">
                <a:solidFill>
                  <a:srgbClr val="FF0000"/>
                </a:solidFill>
              </a:rPr>
              <a:t>si’</a:t>
            </a:r>
            <a:r>
              <a:rPr lang="it-IT" sz="7200" b="1" dirty="0" smtClean="0">
                <a:solidFill>
                  <a:srgbClr val="FF0000"/>
                </a:solidFill>
              </a:rPr>
              <a:t>! Spirito Santo, </a:t>
            </a:r>
            <a:r>
              <a:rPr lang="it-IT" sz="7200" b="1" dirty="0" smtClean="0">
                <a:solidFill>
                  <a:schemeClr val="tx1"/>
                </a:solidFill>
              </a:rPr>
              <a:t>che con la tua luce orienti questo mondo verso l’amore del Padre e accompagni il gemito della creazione, tu pure vivi nei nostri cuori per spingerci al bene.</a:t>
            </a:r>
            <a:r>
              <a:rPr lang="it-IT" sz="7200" b="1" dirty="0" smtClean="0"/>
              <a:t/>
            </a:r>
            <a:br>
              <a:rPr lang="it-IT" sz="7200" b="1" dirty="0" smtClean="0"/>
            </a:br>
            <a:r>
              <a:rPr lang="it-IT" sz="7200" b="1" dirty="0" err="1" smtClean="0">
                <a:solidFill>
                  <a:srgbClr val="FF0000"/>
                </a:solidFill>
              </a:rPr>
              <a:t>Laudato</a:t>
            </a:r>
            <a:r>
              <a:rPr lang="it-IT" sz="7200" b="1" dirty="0" smtClean="0">
                <a:solidFill>
                  <a:srgbClr val="FF0000"/>
                </a:solidFill>
              </a:rPr>
              <a:t> </a:t>
            </a:r>
            <a:r>
              <a:rPr lang="it-IT" sz="7200" b="1" dirty="0" err="1" smtClean="0">
                <a:solidFill>
                  <a:srgbClr val="FF0000"/>
                </a:solidFill>
              </a:rPr>
              <a:t>si’</a:t>
            </a:r>
            <a:r>
              <a:rPr lang="it-IT" sz="7200" b="1" dirty="0" smtClean="0">
                <a:solidFill>
                  <a:srgbClr val="FF0000"/>
                </a:solidFill>
              </a:rPr>
              <a:t>! Signore Dio, Uno e Trino</a:t>
            </a:r>
            <a:r>
              <a:rPr lang="it-IT" sz="7200" b="1" dirty="0" smtClean="0">
                <a:solidFill>
                  <a:schemeClr val="tx1"/>
                </a:solidFill>
              </a:rPr>
              <a:t>, comunità stupenda di amore infinito, insegnaci a contemplarti nella bellezza dell’universo, dove tutto ci parla di te.</a:t>
            </a:r>
            <a:r>
              <a:rPr lang="it-IT" sz="7200" b="1" dirty="0" smtClean="0"/>
              <a:t/>
            </a:r>
            <a:br>
              <a:rPr lang="it-IT" sz="7200" b="1" dirty="0" smtClean="0"/>
            </a:br>
            <a:r>
              <a:rPr lang="it-IT" sz="7200" b="1" dirty="0" smtClean="0">
                <a:solidFill>
                  <a:srgbClr val="FF0000"/>
                </a:solidFill>
              </a:rPr>
              <a:t>Risveglia la nostra lode </a:t>
            </a:r>
            <a:r>
              <a:rPr lang="it-IT" sz="7200" b="1" dirty="0" smtClean="0">
                <a:solidFill>
                  <a:schemeClr val="tx1"/>
                </a:solidFill>
              </a:rPr>
              <a:t>e la nostra gratitudine per ogni essere che hai creato. Donaci la grazia di sentirci intimamente uniti con tutto ciò che esiste.</a:t>
            </a:r>
            <a:r>
              <a:rPr lang="it-IT" sz="7200" b="1" dirty="0" smtClean="0"/>
              <a:t/>
            </a:r>
            <a:br>
              <a:rPr lang="it-IT" sz="7200" b="1" dirty="0" smtClean="0"/>
            </a:br>
            <a:r>
              <a:rPr lang="it-IT" sz="7200" b="1" dirty="0" smtClean="0">
                <a:solidFill>
                  <a:srgbClr val="FF0000"/>
                </a:solidFill>
              </a:rPr>
              <a:t>Dio d’amore</a:t>
            </a:r>
            <a:r>
              <a:rPr lang="it-IT" sz="7200" b="1" dirty="0" smtClean="0">
                <a:solidFill>
                  <a:schemeClr val="tx1"/>
                </a:solidFill>
              </a:rPr>
              <a:t>, mostraci il nostro posto in questo mondo come strumenti del tuo affetto per tutti gli esseri di questa terra, perché nemmeno uno di essi è dimenticato da te.</a:t>
            </a:r>
            <a:r>
              <a:rPr lang="it-IT" sz="7200" b="1" dirty="0" smtClean="0"/>
              <a:t/>
            </a:r>
            <a:br>
              <a:rPr lang="it-IT" sz="7200" b="1" dirty="0" smtClean="0"/>
            </a:br>
            <a:r>
              <a:rPr lang="it-IT" sz="7200" b="1" dirty="0" smtClean="0">
                <a:solidFill>
                  <a:srgbClr val="FF0000"/>
                </a:solidFill>
              </a:rPr>
              <a:t>Illumina i padroni del potere e del denaro </a:t>
            </a:r>
            <a:r>
              <a:rPr lang="it-IT" sz="7200" b="1" dirty="0" smtClean="0">
                <a:solidFill>
                  <a:schemeClr val="tx1"/>
                </a:solidFill>
              </a:rPr>
              <a:t>perché non cadano nel peccato dell’indifferenza, amino il bene comune, promuovano i deboli, e abbiano cura di questo mondo che abitiamo. I poveri e la terra stanno gridando:</a:t>
            </a:r>
            <a:r>
              <a:rPr lang="it-IT" sz="7200" b="1" dirty="0" smtClean="0"/>
              <a:t/>
            </a:r>
            <a:br>
              <a:rPr lang="it-IT" sz="7200" b="1" dirty="0" smtClean="0"/>
            </a:br>
            <a:r>
              <a:rPr lang="it-IT" sz="7200" b="1" dirty="0" smtClean="0">
                <a:solidFill>
                  <a:srgbClr val="FF0000"/>
                </a:solidFill>
              </a:rPr>
              <a:t>Signore, </a:t>
            </a:r>
            <a:r>
              <a:rPr lang="it-IT" sz="7200" b="1" dirty="0" smtClean="0">
                <a:solidFill>
                  <a:schemeClr val="tx1"/>
                </a:solidFill>
              </a:rPr>
              <a:t>prendi noi col tuo potere e la tua luce, per proteggere ogni vita, per preparare un futuro migliore, affinché venga il tuo Regno di giustizia, di pace, di amore e di bellezza.</a:t>
            </a:r>
            <a:r>
              <a:rPr lang="it-IT" sz="7200" b="1" dirty="0" smtClean="0"/>
              <a:t/>
            </a:r>
            <a:br>
              <a:rPr lang="it-IT" sz="7200" b="1" dirty="0" smtClean="0"/>
            </a:br>
            <a:r>
              <a:rPr lang="it-IT" sz="7200" b="1" dirty="0" err="1" smtClean="0">
                <a:solidFill>
                  <a:srgbClr val="FF0000"/>
                </a:solidFill>
              </a:rPr>
              <a:t>Laudato</a:t>
            </a:r>
            <a:r>
              <a:rPr lang="it-IT" sz="7200" b="1" dirty="0" smtClean="0">
                <a:solidFill>
                  <a:srgbClr val="FF0000"/>
                </a:solidFill>
              </a:rPr>
              <a:t> </a:t>
            </a:r>
            <a:r>
              <a:rPr lang="it-IT" sz="7200" b="1" dirty="0" err="1" smtClean="0">
                <a:solidFill>
                  <a:srgbClr val="FF0000"/>
                </a:solidFill>
              </a:rPr>
              <a:t>si’</a:t>
            </a:r>
            <a:r>
              <a:rPr lang="it-IT" sz="7200" b="1" dirty="0" smtClean="0">
                <a:solidFill>
                  <a:srgbClr val="FF0000"/>
                </a:solidFill>
              </a:rPr>
              <a:t>! </a:t>
            </a:r>
            <a:r>
              <a:rPr lang="it-IT" sz="7200" b="1" dirty="0" smtClean="0">
                <a:solidFill>
                  <a:schemeClr val="tx1"/>
                </a:solidFill>
              </a:rPr>
              <a:t>Amen.</a:t>
            </a:r>
          </a:p>
          <a:p>
            <a:pPr algn="l" fontAlgn="base"/>
            <a:r>
              <a:rPr lang="it-IT" sz="11200" dirty="0" smtClean="0"/>
              <a:t/>
            </a:r>
            <a:br>
              <a:rPr lang="it-IT" sz="11200" dirty="0" smtClean="0"/>
            </a:br>
            <a:r>
              <a:rPr lang="it-IT" sz="6400" dirty="0" smtClean="0"/>
              <a:t/>
            </a:r>
            <a:br>
              <a:rPr lang="it-IT" sz="6400" dirty="0" smtClean="0"/>
            </a:br>
            <a:r>
              <a:rPr lang="it-IT" sz="6400" dirty="0" smtClean="0">
                <a:solidFill>
                  <a:schemeClr val="tx1"/>
                </a:solidFill>
              </a:rPr>
              <a:t>   </a:t>
            </a:r>
            <a:r>
              <a:rPr lang="it-IT" sz="11200" dirty="0" smtClean="0">
                <a:solidFill>
                  <a:schemeClr val="tx1"/>
                </a:solidFill>
              </a:rPr>
              <a:t> </a:t>
            </a:r>
            <a:r>
              <a:rPr lang="it-IT" sz="4000" dirty="0" smtClean="0">
                <a:solidFill>
                  <a:schemeClr val="tx1"/>
                </a:solidFill>
              </a:rPr>
              <a:t/>
            </a:r>
            <a:br>
              <a:rPr lang="it-IT" sz="4000" dirty="0" smtClean="0">
                <a:solidFill>
                  <a:schemeClr val="tx1"/>
                </a:solidFill>
              </a:rPr>
            </a:br>
            <a:endParaRPr lang="it-IT" sz="4000" dirty="0" smtClean="0">
              <a:solidFill>
                <a:schemeClr val="tx1"/>
              </a:solidFill>
            </a:endParaRPr>
          </a:p>
          <a:p>
            <a:pPr algn="just" fontAlgn="base"/>
            <a:r>
              <a:rPr lang="it-IT" sz="1800" dirty="0" smtClean="0"/>
              <a:t/>
            </a:r>
            <a:br>
              <a:rPr lang="it-IT" sz="1800" dirty="0" smtClean="0"/>
            </a:br>
            <a:endParaRPr lang="it-IT" sz="1800"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3" name="Sottotitolo 2"/>
          <p:cNvSpPr>
            <a:spLocks noGrp="1"/>
          </p:cNvSpPr>
          <p:nvPr>
            <p:ph type="subTitle" idx="1"/>
          </p:nvPr>
        </p:nvSpPr>
        <p:spPr>
          <a:xfrm>
            <a:off x="251520" y="3933056"/>
            <a:ext cx="8640960" cy="2351112"/>
          </a:xfrm>
          <a:solidFill>
            <a:srgbClr val="FFFF00"/>
          </a:solidFill>
          <a:ln w="25400">
            <a:solidFill>
              <a:schemeClr val="accent1"/>
            </a:solidFill>
          </a:ln>
        </p:spPr>
        <p:txBody>
          <a:bodyPr>
            <a:normAutofit fontScale="92500" lnSpcReduction="20000"/>
          </a:bodyPr>
          <a:lstStyle/>
          <a:p>
            <a:pPr algn="just" fontAlgn="base"/>
            <a:r>
              <a:rPr lang="it-IT" sz="2400" b="1" dirty="0">
                <a:solidFill>
                  <a:srgbClr val="FF0000"/>
                </a:solidFill>
              </a:rPr>
              <a:t>«</a:t>
            </a:r>
            <a:r>
              <a:rPr lang="it-IT" sz="2400" b="1" dirty="0" err="1">
                <a:solidFill>
                  <a:srgbClr val="FF0000"/>
                </a:solidFill>
              </a:rPr>
              <a:t>Laudato</a:t>
            </a:r>
            <a:r>
              <a:rPr lang="it-IT" sz="2400" b="1" dirty="0">
                <a:solidFill>
                  <a:srgbClr val="FF0000"/>
                </a:solidFill>
              </a:rPr>
              <a:t> </a:t>
            </a:r>
            <a:r>
              <a:rPr lang="it-IT" sz="2400" b="1" dirty="0" err="1">
                <a:solidFill>
                  <a:srgbClr val="FF0000"/>
                </a:solidFill>
              </a:rPr>
              <a:t>si’</a:t>
            </a:r>
            <a:r>
              <a:rPr lang="it-IT" sz="2400" b="1" dirty="0">
                <a:solidFill>
                  <a:srgbClr val="FF0000"/>
                </a:solidFill>
              </a:rPr>
              <a:t> mi </a:t>
            </a:r>
            <a:r>
              <a:rPr lang="it-IT" sz="2400" b="1" dirty="0" smtClean="0">
                <a:solidFill>
                  <a:srgbClr val="FF0000"/>
                </a:solidFill>
              </a:rPr>
              <a:t>Signore </a:t>
            </a:r>
            <a:r>
              <a:rPr lang="it-IT" sz="2400" dirty="0">
                <a:solidFill>
                  <a:schemeClr val="tx1"/>
                </a:solidFill>
              </a:rPr>
              <a:t>per </a:t>
            </a:r>
            <a:r>
              <a:rPr lang="it-IT" sz="2400" dirty="0" err="1">
                <a:solidFill>
                  <a:schemeClr val="tx1"/>
                </a:solidFill>
              </a:rPr>
              <a:t>sora</a:t>
            </a:r>
            <a:r>
              <a:rPr lang="it-IT" sz="2400" dirty="0">
                <a:solidFill>
                  <a:schemeClr val="tx1"/>
                </a:solidFill>
              </a:rPr>
              <a:t> nostra madre terra», cantava Francesco. Terra, «casa comune», ricorda papa </a:t>
            </a:r>
            <a:r>
              <a:rPr lang="it-IT" sz="2400" dirty="0" err="1">
                <a:solidFill>
                  <a:schemeClr val="tx1"/>
                </a:solidFill>
              </a:rPr>
              <a:t>Bergoglio</a:t>
            </a:r>
            <a:r>
              <a:rPr lang="it-IT" sz="2400" dirty="0">
                <a:solidFill>
                  <a:schemeClr val="tx1"/>
                </a:solidFill>
              </a:rPr>
              <a:t>, che «è anche come una sorella con la quale condividiamo l’esistenza, e come una madre bella che ci accoglie tra le sue braccia». </a:t>
            </a:r>
            <a:endParaRPr lang="it-IT" sz="2400" dirty="0" smtClean="0">
              <a:solidFill>
                <a:schemeClr val="tx1"/>
              </a:solidFill>
            </a:endParaRPr>
          </a:p>
          <a:p>
            <a:pPr algn="just" fontAlgn="base"/>
            <a:r>
              <a:rPr lang="it-IT" sz="2400" b="1" dirty="0" smtClean="0">
                <a:solidFill>
                  <a:srgbClr val="FF0000"/>
                </a:solidFill>
              </a:rPr>
              <a:t>In </a:t>
            </a:r>
            <a:r>
              <a:rPr lang="it-IT" sz="2400" b="1" dirty="0">
                <a:solidFill>
                  <a:srgbClr val="FF0000"/>
                </a:solidFill>
              </a:rPr>
              <a:t>tutto 192 pagine, sei capitoli, 246 paragrafi e due preghiere </a:t>
            </a:r>
            <a:r>
              <a:rPr lang="it-IT" sz="2400" dirty="0">
                <a:solidFill>
                  <a:schemeClr val="tx1"/>
                </a:solidFill>
              </a:rPr>
              <a:t>per chiedere, con la sua seconda enciclica, «che  tipo di mondo vogliamo trasmettere a coloro che verranno dopo di noi, ai bambini che stanno crescendo».</a:t>
            </a:r>
          </a:p>
        </p:txBody>
      </p:sp>
      <p:sp>
        <p:nvSpPr>
          <p:cNvPr id="5" name="Segnaposto data 4"/>
          <p:cNvSpPr>
            <a:spLocks noGrp="1"/>
          </p:cNvSpPr>
          <p:nvPr>
            <p:ph type="dt" sz="half" idx="10"/>
          </p:nvPr>
        </p:nvSpPr>
        <p:spPr/>
        <p:txBody>
          <a:bodyPr/>
          <a:lstStyle/>
          <a:p>
            <a:fld id="{AE3565D1-D7FB-4BA0-918D-88B66D93A5A1}"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2</a:t>
            </a:fld>
            <a:endParaRPr lang="it-IT"/>
          </a:p>
        </p:txBody>
      </p:sp>
      <p:pic>
        <p:nvPicPr>
          <p:cNvPr id="2050" name="Picture 2" descr="C:\Users\Master\Desktop\Lavori in corso\foto\francesco2.jpg"/>
          <p:cNvPicPr>
            <a:picLocks noChangeAspect="1" noChangeArrowheads="1"/>
          </p:cNvPicPr>
          <p:nvPr/>
        </p:nvPicPr>
        <p:blipFill>
          <a:blip r:embed="rId2" cstate="print"/>
          <a:srcRect/>
          <a:stretch>
            <a:fillRect/>
          </a:stretch>
        </p:blipFill>
        <p:spPr bwMode="auto">
          <a:xfrm>
            <a:off x="2339752" y="1124744"/>
            <a:ext cx="4176464" cy="261725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4)">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3" name="Sottotitolo 2"/>
          <p:cNvSpPr>
            <a:spLocks noGrp="1"/>
          </p:cNvSpPr>
          <p:nvPr>
            <p:ph type="subTitle" idx="1"/>
          </p:nvPr>
        </p:nvSpPr>
        <p:spPr>
          <a:xfrm>
            <a:off x="251520" y="4581128"/>
            <a:ext cx="8640960" cy="1800200"/>
          </a:xfrm>
          <a:solidFill>
            <a:srgbClr val="FFFF00"/>
          </a:solidFill>
          <a:ln w="25400">
            <a:solidFill>
              <a:schemeClr val="accent1"/>
            </a:solidFill>
          </a:ln>
        </p:spPr>
        <p:txBody>
          <a:bodyPr>
            <a:normAutofit/>
          </a:bodyPr>
          <a:lstStyle/>
          <a:p>
            <a:pPr algn="just" fontAlgn="base"/>
            <a:r>
              <a:rPr lang="it-IT" sz="1800" b="1" dirty="0" smtClean="0">
                <a:solidFill>
                  <a:srgbClr val="FF0000"/>
                </a:solidFill>
              </a:rPr>
              <a:t>Papa </a:t>
            </a:r>
            <a:r>
              <a:rPr lang="it-IT" sz="1800" b="1" dirty="0">
                <a:solidFill>
                  <a:srgbClr val="FF0000"/>
                </a:solidFill>
              </a:rPr>
              <a:t>Francesco non parte da zero. </a:t>
            </a:r>
            <a:r>
              <a:rPr lang="it-IT" sz="1800" dirty="0">
                <a:solidFill>
                  <a:schemeClr val="tx1"/>
                </a:solidFill>
              </a:rPr>
              <a:t>Riprende le parole dei suoi predecessori e il grido di allarme che da tempo mette in guardia dallo sfruttamento inconsiderato delle risorse, da una politica miope che guarda al successo immediato senza prospettive a lungo termine, dall’egoismo delle società consumistiche che stentano a cambiare i propri stili di vita. </a:t>
            </a:r>
            <a:endParaRPr lang="it-IT" sz="1800" dirty="0" smtClean="0">
              <a:solidFill>
                <a:schemeClr val="tx1"/>
              </a:solidFill>
            </a:endParaRPr>
          </a:p>
          <a:p>
            <a:pPr algn="just" fontAlgn="base"/>
            <a:r>
              <a:rPr lang="it-IT" sz="1800" b="1" dirty="0" smtClean="0">
                <a:solidFill>
                  <a:srgbClr val="FF0000"/>
                </a:solidFill>
              </a:rPr>
              <a:t>Ricorda </a:t>
            </a:r>
            <a:r>
              <a:rPr lang="it-IT" sz="1800" b="1" dirty="0">
                <a:solidFill>
                  <a:srgbClr val="FF0000"/>
                </a:solidFill>
              </a:rPr>
              <a:t>che la cura del creato </a:t>
            </a:r>
            <a:r>
              <a:rPr lang="it-IT" sz="1800" dirty="0">
                <a:solidFill>
                  <a:schemeClr val="tx1"/>
                </a:solidFill>
              </a:rPr>
              <a:t>è impegno di tutti, credenti e non credenti. E rilancia anche l’impegno ecumenico citando ampiamente, sul tema ambientale, il patriarca Bartolomeo.</a:t>
            </a:r>
            <a:r>
              <a:rPr lang="it-IT" sz="1800" b="1" dirty="0">
                <a:solidFill>
                  <a:schemeClr val="tx1"/>
                </a:solidFill>
              </a:rPr>
              <a:t> </a:t>
            </a:r>
            <a:endParaRPr lang="it-IT" sz="1800" b="1" dirty="0" smtClean="0">
              <a:solidFill>
                <a:schemeClr val="tx1"/>
              </a:solidFill>
            </a:endParaRPr>
          </a:p>
        </p:txBody>
      </p:sp>
      <p:sp>
        <p:nvSpPr>
          <p:cNvPr id="5" name="Segnaposto data 4"/>
          <p:cNvSpPr>
            <a:spLocks noGrp="1"/>
          </p:cNvSpPr>
          <p:nvPr>
            <p:ph type="dt" sz="half" idx="10"/>
          </p:nvPr>
        </p:nvSpPr>
        <p:spPr/>
        <p:txBody>
          <a:bodyPr/>
          <a:lstStyle/>
          <a:p>
            <a:fld id="{BA2A82C3-9CCD-4937-B18C-D35D87D1FEEA}"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3</a:t>
            </a:fld>
            <a:endParaRPr lang="it-IT"/>
          </a:p>
        </p:txBody>
      </p:sp>
      <p:pic>
        <p:nvPicPr>
          <p:cNvPr id="1026" name="Picture 2" descr="C:\Users\Master\Desktop\Lavori in corso\foto\gpii.jpg"/>
          <p:cNvPicPr>
            <a:picLocks noChangeAspect="1" noChangeArrowheads="1"/>
          </p:cNvPicPr>
          <p:nvPr/>
        </p:nvPicPr>
        <p:blipFill>
          <a:blip r:embed="rId2" cstate="print"/>
          <a:srcRect/>
          <a:stretch>
            <a:fillRect/>
          </a:stretch>
        </p:blipFill>
        <p:spPr bwMode="auto">
          <a:xfrm>
            <a:off x="5004048" y="980728"/>
            <a:ext cx="1555373" cy="2016224"/>
          </a:xfrm>
          <a:prstGeom prst="rect">
            <a:avLst/>
          </a:prstGeom>
          <a:noFill/>
          <a:ln w="25400">
            <a:solidFill>
              <a:srgbClr val="FF0000"/>
            </a:solidFill>
          </a:ln>
        </p:spPr>
      </p:pic>
      <p:pic>
        <p:nvPicPr>
          <p:cNvPr id="1027" name="Picture 3" descr="C:\Users\Master\Desktop\Lavori in corso\foto\ben.jpg"/>
          <p:cNvPicPr>
            <a:picLocks noChangeAspect="1" noChangeArrowheads="1"/>
          </p:cNvPicPr>
          <p:nvPr/>
        </p:nvPicPr>
        <p:blipFill>
          <a:blip r:embed="rId3" cstate="print"/>
          <a:srcRect/>
          <a:stretch>
            <a:fillRect/>
          </a:stretch>
        </p:blipFill>
        <p:spPr bwMode="auto">
          <a:xfrm>
            <a:off x="7020272" y="1052736"/>
            <a:ext cx="1524000" cy="1905000"/>
          </a:xfrm>
          <a:prstGeom prst="rect">
            <a:avLst/>
          </a:prstGeom>
          <a:noFill/>
          <a:ln w="25400">
            <a:solidFill>
              <a:srgbClr val="FF0000"/>
            </a:solidFill>
          </a:ln>
        </p:spPr>
      </p:pic>
      <p:pic>
        <p:nvPicPr>
          <p:cNvPr id="1028" name="Picture 4" descr="C:\Users\Master\Desktop\Lavori in corso\foto\bart.jpg"/>
          <p:cNvPicPr>
            <a:picLocks noChangeAspect="1" noChangeArrowheads="1"/>
          </p:cNvPicPr>
          <p:nvPr/>
        </p:nvPicPr>
        <p:blipFill>
          <a:blip r:embed="rId4" cstate="print"/>
          <a:srcRect/>
          <a:stretch>
            <a:fillRect/>
          </a:stretch>
        </p:blipFill>
        <p:spPr bwMode="auto">
          <a:xfrm>
            <a:off x="3131840" y="3068960"/>
            <a:ext cx="2520280" cy="1416077"/>
          </a:xfrm>
          <a:prstGeom prst="rect">
            <a:avLst/>
          </a:prstGeom>
          <a:noFill/>
          <a:ln w="25400">
            <a:solidFill>
              <a:srgbClr val="FF0000"/>
            </a:solidFill>
          </a:ln>
        </p:spPr>
      </p:pic>
      <p:pic>
        <p:nvPicPr>
          <p:cNvPr id="1029" name="Picture 5" descr="C:\Users\Master\Desktop\Lavori in corso\foto\paolo vi.jpg"/>
          <p:cNvPicPr>
            <a:picLocks noChangeAspect="1" noChangeArrowheads="1"/>
          </p:cNvPicPr>
          <p:nvPr/>
        </p:nvPicPr>
        <p:blipFill>
          <a:blip r:embed="rId5" cstate="print"/>
          <a:srcRect/>
          <a:stretch>
            <a:fillRect/>
          </a:stretch>
        </p:blipFill>
        <p:spPr bwMode="auto">
          <a:xfrm>
            <a:off x="2987824" y="1052736"/>
            <a:ext cx="1570927" cy="1944216"/>
          </a:xfrm>
          <a:prstGeom prst="rect">
            <a:avLst/>
          </a:prstGeom>
          <a:noFill/>
          <a:ln w="25400">
            <a:solidFill>
              <a:srgbClr val="FF0000"/>
            </a:solidFill>
          </a:ln>
        </p:spPr>
      </p:pic>
      <p:pic>
        <p:nvPicPr>
          <p:cNvPr id="1030" name="Picture 6" descr="C:\Users\Master\Desktop\Lavori in corso\foto\gxxiii.jpg"/>
          <p:cNvPicPr>
            <a:picLocks noChangeAspect="1" noChangeArrowheads="1"/>
          </p:cNvPicPr>
          <p:nvPr/>
        </p:nvPicPr>
        <p:blipFill>
          <a:blip r:embed="rId6" cstate="print"/>
          <a:srcRect/>
          <a:stretch>
            <a:fillRect/>
          </a:stretch>
        </p:blipFill>
        <p:spPr bwMode="auto">
          <a:xfrm>
            <a:off x="539552" y="1052736"/>
            <a:ext cx="1944216"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animEffect transition="in" filter="wheel(4)">
                                      <p:cBhvr>
                                        <p:cTn id="7" dur="2000"/>
                                        <p:tgtEl>
                                          <p:spTgt spid="103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029"/>
                                        </p:tgtEl>
                                        <p:attrNameLst>
                                          <p:attrName>style.visibility</p:attrName>
                                        </p:attrNameLst>
                                      </p:cBhvr>
                                      <p:to>
                                        <p:strVal val="visible"/>
                                      </p:to>
                                    </p:set>
                                    <p:animEffect transition="in" filter="wheel(4)">
                                      <p:cBhvr>
                                        <p:cTn id="12" dur="2000"/>
                                        <p:tgtEl>
                                          <p:spTgt spid="1029"/>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heel(4)">
                                      <p:cBhvr>
                                        <p:cTn id="17" dur="20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1027"/>
                                        </p:tgtEl>
                                        <p:attrNameLst>
                                          <p:attrName>style.visibility</p:attrName>
                                        </p:attrNameLst>
                                      </p:cBhvr>
                                      <p:to>
                                        <p:strVal val="visible"/>
                                      </p:to>
                                    </p:set>
                                    <p:animEffect transition="in" filter="wheel(4)">
                                      <p:cBhvr>
                                        <p:cTn id="22" dur="2000"/>
                                        <p:tgtEl>
                                          <p:spTgt spid="1027"/>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1028"/>
                                        </p:tgtEl>
                                        <p:attrNameLst>
                                          <p:attrName>style.visibility</p:attrName>
                                        </p:attrNameLst>
                                      </p:cBhvr>
                                      <p:to>
                                        <p:strVal val="visible"/>
                                      </p:to>
                                    </p:set>
                                    <p:animEffect transition="in" filter="wheel(4)">
                                      <p:cBhvr>
                                        <p:cTn id="27" dur="2000"/>
                                        <p:tgtEl>
                                          <p:spTgt spid="1028"/>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1000"/>
                                        <p:tgtEl>
                                          <p:spTgt spid="3">
                                            <p:txEl>
                                              <p:pRg st="0" end="0"/>
                                            </p:txEl>
                                          </p:spTgt>
                                        </p:tgtEl>
                                      </p:cBhvr>
                                    </p:animEffect>
                                    <p:anim calcmode="lin" valueType="num">
                                      <p:cBhvr>
                                        <p:cTn id="3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Effect transition="in" filter="fade">
                                      <p:cBhvr>
                                        <p:cTn id="39" dur="1000"/>
                                        <p:tgtEl>
                                          <p:spTgt spid="3">
                                            <p:txEl>
                                              <p:pRg st="1" end="1"/>
                                            </p:txEl>
                                          </p:spTgt>
                                        </p:tgtEl>
                                      </p:cBhvr>
                                    </p:animEffect>
                                    <p:anim calcmode="lin" valueType="num">
                                      <p:cBhvr>
                                        <p:cTn id="4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F45F6034-AC49-4E03-A491-1746C0063E01}"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4</a:t>
            </a:fld>
            <a:endParaRPr lang="it-IT"/>
          </a:p>
        </p:txBody>
      </p:sp>
      <p:sp>
        <p:nvSpPr>
          <p:cNvPr id="11" name="CasellaDiTesto 10"/>
          <p:cNvSpPr txBox="1"/>
          <p:nvPr/>
        </p:nvSpPr>
        <p:spPr>
          <a:xfrm>
            <a:off x="1691680" y="1196752"/>
            <a:ext cx="5472608" cy="400110"/>
          </a:xfrm>
          <a:prstGeom prst="rect">
            <a:avLst/>
          </a:prstGeom>
          <a:noFill/>
        </p:spPr>
        <p:txBody>
          <a:bodyPr wrap="square" rtlCol="0">
            <a:spAutoFit/>
          </a:bodyPr>
          <a:lstStyle/>
          <a:p>
            <a:pPr algn="ctr"/>
            <a:r>
              <a:rPr lang="it-IT" sz="2000" b="1" dirty="0" smtClean="0">
                <a:solidFill>
                  <a:srgbClr val="002060"/>
                </a:solidFill>
              </a:rPr>
              <a:t>L’enciclica è composta da 6 capitoli</a:t>
            </a:r>
            <a:endParaRPr lang="it-IT" sz="2000" b="1" dirty="0">
              <a:solidFill>
                <a:srgbClr val="002060"/>
              </a:solidFill>
            </a:endParaRPr>
          </a:p>
        </p:txBody>
      </p:sp>
      <p:sp>
        <p:nvSpPr>
          <p:cNvPr id="12" name="Freccia a destra 11"/>
          <p:cNvSpPr/>
          <p:nvPr/>
        </p:nvSpPr>
        <p:spPr>
          <a:xfrm>
            <a:off x="323528" y="1700808"/>
            <a:ext cx="4392488" cy="648072"/>
          </a:xfrm>
          <a:prstGeom prst="rightArrow">
            <a:avLst/>
          </a:prstGeom>
          <a:solidFill>
            <a:srgbClr val="0070C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p>
          <a:p>
            <a:pPr algn="just"/>
            <a:r>
              <a:rPr lang="it-IT" sz="1600" b="1" dirty="0" smtClean="0">
                <a:solidFill>
                  <a:srgbClr val="FFFF00"/>
                </a:solidFill>
              </a:rPr>
              <a:t>Quello che sta accadendo alla nostra casa</a:t>
            </a:r>
          </a:p>
          <a:p>
            <a:pPr algn="ctr"/>
            <a:endParaRPr lang="it-IT" dirty="0"/>
          </a:p>
        </p:txBody>
      </p:sp>
      <p:sp>
        <p:nvSpPr>
          <p:cNvPr id="13" name="Freccia a destra 12"/>
          <p:cNvSpPr/>
          <p:nvPr/>
        </p:nvSpPr>
        <p:spPr>
          <a:xfrm>
            <a:off x="323528" y="2492896"/>
            <a:ext cx="4392488" cy="648072"/>
          </a:xfrm>
          <a:prstGeom prst="rightArrow">
            <a:avLst/>
          </a:prstGeom>
          <a:solidFill>
            <a:srgbClr val="0070C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600" b="1" dirty="0" smtClean="0">
                <a:solidFill>
                  <a:srgbClr val="FFFF00"/>
                </a:solidFill>
              </a:rPr>
              <a:t>Il vangelo della creazione</a:t>
            </a:r>
            <a:endParaRPr lang="it-IT" sz="1600" b="1" dirty="0">
              <a:solidFill>
                <a:srgbClr val="FFFF00"/>
              </a:solidFill>
            </a:endParaRPr>
          </a:p>
        </p:txBody>
      </p:sp>
      <p:sp>
        <p:nvSpPr>
          <p:cNvPr id="14" name="Freccia a destra 13"/>
          <p:cNvSpPr/>
          <p:nvPr/>
        </p:nvSpPr>
        <p:spPr>
          <a:xfrm>
            <a:off x="323528" y="3284984"/>
            <a:ext cx="4392488" cy="648072"/>
          </a:xfrm>
          <a:prstGeom prst="rightArrow">
            <a:avLst/>
          </a:prstGeom>
          <a:solidFill>
            <a:srgbClr val="0070C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600" b="1" dirty="0" smtClean="0">
                <a:solidFill>
                  <a:srgbClr val="FFFF00"/>
                </a:solidFill>
              </a:rPr>
              <a:t>La radice umana della crisi ecologica</a:t>
            </a:r>
          </a:p>
        </p:txBody>
      </p:sp>
      <p:sp>
        <p:nvSpPr>
          <p:cNvPr id="15" name="Freccia a destra 14"/>
          <p:cNvSpPr/>
          <p:nvPr/>
        </p:nvSpPr>
        <p:spPr>
          <a:xfrm>
            <a:off x="323528" y="4077072"/>
            <a:ext cx="4392488" cy="648072"/>
          </a:xfrm>
          <a:prstGeom prst="rightArrow">
            <a:avLst/>
          </a:prstGeom>
          <a:solidFill>
            <a:srgbClr val="0070C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600" b="1" dirty="0" smtClean="0">
                <a:solidFill>
                  <a:srgbClr val="FFFF00"/>
                </a:solidFill>
              </a:rPr>
              <a:t>Un'ecologia integrale</a:t>
            </a:r>
          </a:p>
        </p:txBody>
      </p:sp>
      <p:sp>
        <p:nvSpPr>
          <p:cNvPr id="16" name="Freccia a destra 15"/>
          <p:cNvSpPr/>
          <p:nvPr/>
        </p:nvSpPr>
        <p:spPr>
          <a:xfrm>
            <a:off x="323528" y="4869160"/>
            <a:ext cx="4392488" cy="648072"/>
          </a:xfrm>
          <a:prstGeom prst="rightArrow">
            <a:avLst/>
          </a:prstGeom>
          <a:solidFill>
            <a:srgbClr val="0070C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600" b="1" dirty="0" smtClean="0">
                <a:solidFill>
                  <a:srgbClr val="FFFF00"/>
                </a:solidFill>
              </a:rPr>
              <a:t>Alcune linee di orientamento e di azione</a:t>
            </a:r>
          </a:p>
        </p:txBody>
      </p:sp>
      <p:sp>
        <p:nvSpPr>
          <p:cNvPr id="17" name="Freccia a destra 16"/>
          <p:cNvSpPr/>
          <p:nvPr/>
        </p:nvSpPr>
        <p:spPr>
          <a:xfrm>
            <a:off x="323528" y="5661248"/>
            <a:ext cx="4392488" cy="648072"/>
          </a:xfrm>
          <a:prstGeom prst="rightArrow">
            <a:avLst/>
          </a:prstGeom>
          <a:solidFill>
            <a:srgbClr val="0070C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600" b="1" dirty="0" smtClean="0">
                <a:solidFill>
                  <a:srgbClr val="FFFF00"/>
                </a:solidFill>
              </a:rPr>
              <a:t>Educazione e spiritualità ecologica</a:t>
            </a:r>
            <a:endParaRPr lang="it-IT" sz="1600" b="1" dirty="0">
              <a:solidFill>
                <a:srgbClr val="FFFF00"/>
              </a:solidFill>
            </a:endParaRPr>
          </a:p>
        </p:txBody>
      </p:sp>
      <p:pic>
        <p:nvPicPr>
          <p:cNvPr id="2051" name="Picture 3" descr="C:\Users\Master\Desktop\Lavori in corso\foto\cop.jpg"/>
          <p:cNvPicPr>
            <a:picLocks noChangeAspect="1" noChangeArrowheads="1"/>
          </p:cNvPicPr>
          <p:nvPr/>
        </p:nvPicPr>
        <p:blipFill>
          <a:blip r:embed="rId2" cstate="print"/>
          <a:srcRect/>
          <a:stretch>
            <a:fillRect/>
          </a:stretch>
        </p:blipFill>
        <p:spPr bwMode="auto">
          <a:xfrm>
            <a:off x="5148064" y="1700808"/>
            <a:ext cx="3240360" cy="4536504"/>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2051"/>
                                        </p:tgtEl>
                                        <p:attrNameLst>
                                          <p:attrName>style.visibility</p:attrName>
                                        </p:attrNameLst>
                                      </p:cBhvr>
                                      <p:to>
                                        <p:strVal val="visible"/>
                                      </p:to>
                                    </p:set>
                                    <p:animEffect transition="in" filter="wheel(4)">
                                      <p:cBhvr>
                                        <p:cTn id="16" dur="2000"/>
                                        <p:tgtEl>
                                          <p:spTgt spid="2051"/>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12"/>
                                        </p:tgtEl>
                                        <p:attrNameLst>
                                          <p:attrName>ppt_y</p:attrName>
                                        </p:attrNameLst>
                                      </p:cBhvr>
                                      <p:tavLst>
                                        <p:tav tm="0">
                                          <p:val>
                                            <p:strVal val="#ppt_y"/>
                                          </p:val>
                                        </p:tav>
                                        <p:tav tm="100000">
                                          <p:val>
                                            <p:strVal val="#ppt_y"/>
                                          </p:val>
                                        </p:tav>
                                      </p:tavLst>
                                    </p:anim>
                                    <p:anim calcmode="lin" valueType="num">
                                      <p:cBhvr>
                                        <p:cTn id="23"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41" presetClass="entr" presetSubtype="0" fill="hold" grpId="0" nodeType="clickEffect">
                                  <p:stCondLst>
                                    <p:cond delay="0"/>
                                  </p:stCondLst>
                                  <p:iterate type="lt">
                                    <p:tmPct val="10000"/>
                                  </p:iterate>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13"/>
                                        </p:tgtEl>
                                        <p:attrNameLst>
                                          <p:attrName>ppt_y</p:attrName>
                                        </p:attrNameLst>
                                      </p:cBhvr>
                                      <p:tavLst>
                                        <p:tav tm="0">
                                          <p:val>
                                            <p:strVal val="#ppt_y"/>
                                          </p:val>
                                        </p:tav>
                                        <p:tav tm="100000">
                                          <p:val>
                                            <p:strVal val="#ppt_y"/>
                                          </p:val>
                                        </p:tav>
                                      </p:tavLst>
                                    </p:anim>
                                    <p:anim calcmode="lin" valueType="num">
                                      <p:cBhvr>
                                        <p:cTn id="32"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14"/>
                                        </p:tgtEl>
                                        <p:attrNameLst>
                                          <p:attrName>ppt_y</p:attrName>
                                        </p:attrNameLst>
                                      </p:cBhvr>
                                      <p:tavLst>
                                        <p:tav tm="0">
                                          <p:val>
                                            <p:strVal val="#ppt_y"/>
                                          </p:val>
                                        </p:tav>
                                        <p:tav tm="100000">
                                          <p:val>
                                            <p:strVal val="#ppt_y"/>
                                          </p:val>
                                        </p:tav>
                                      </p:tavLst>
                                    </p:anim>
                                    <p:anim calcmode="lin" valueType="num">
                                      <p:cBhvr>
                                        <p:cTn id="41"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5"/>
                                        </p:tgtEl>
                                        <p:attrNameLst>
                                          <p:attrName>ppt_y</p:attrName>
                                        </p:attrNameLst>
                                      </p:cBhvr>
                                      <p:tavLst>
                                        <p:tav tm="0">
                                          <p:val>
                                            <p:strVal val="#ppt_y"/>
                                          </p:val>
                                        </p:tav>
                                        <p:tav tm="100000">
                                          <p:val>
                                            <p:strVal val="#ppt_y"/>
                                          </p:val>
                                        </p:tav>
                                      </p:tavLst>
                                    </p:anim>
                                    <p:anim calcmode="lin" valueType="num">
                                      <p:cBhvr>
                                        <p:cTn id="50"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41" presetClass="entr" presetSubtype="0" fill="hold" grpId="0" nodeType="clickEffect">
                                  <p:stCondLst>
                                    <p:cond delay="0"/>
                                  </p:stCondLst>
                                  <p:iterate type="lt">
                                    <p:tmPct val="10000"/>
                                  </p:iterate>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ppt_x</p:attrName>
                                        </p:attrNameLst>
                                      </p:cBhvr>
                                      <p:tavLst>
                                        <p:tav tm="0">
                                          <p:val>
                                            <p:strVal val="#ppt_x"/>
                                          </p:val>
                                        </p:tav>
                                        <p:tav tm="50000">
                                          <p:val>
                                            <p:strVal val="#ppt_x+.1"/>
                                          </p:val>
                                        </p:tav>
                                        <p:tav tm="100000">
                                          <p:val>
                                            <p:strVal val="#ppt_x"/>
                                          </p:val>
                                        </p:tav>
                                      </p:tavLst>
                                    </p:anim>
                                    <p:anim calcmode="lin" valueType="num">
                                      <p:cBhvr>
                                        <p:cTn id="58" dur="500" fill="hold"/>
                                        <p:tgtEl>
                                          <p:spTgt spid="16"/>
                                        </p:tgtEl>
                                        <p:attrNameLst>
                                          <p:attrName>ppt_y</p:attrName>
                                        </p:attrNameLst>
                                      </p:cBhvr>
                                      <p:tavLst>
                                        <p:tav tm="0">
                                          <p:val>
                                            <p:strVal val="#ppt_y"/>
                                          </p:val>
                                        </p:tav>
                                        <p:tav tm="100000">
                                          <p:val>
                                            <p:strVal val="#ppt_y"/>
                                          </p:val>
                                        </p:tav>
                                      </p:tavLst>
                                    </p:anim>
                                    <p:anim calcmode="lin" valueType="num">
                                      <p:cBhvr>
                                        <p:cTn id="59" dur="500" fill="hold"/>
                                        <p:tgtEl>
                                          <p:spTgt spid="16"/>
                                        </p:tgtEl>
                                        <p:attrNameLst>
                                          <p:attrName>ppt_h</p:attrName>
                                        </p:attrNameLst>
                                      </p:cBhvr>
                                      <p:tavLst>
                                        <p:tav tm="0">
                                          <p:val>
                                            <p:strVal val="#ppt_h/10"/>
                                          </p:val>
                                        </p:tav>
                                        <p:tav tm="50000">
                                          <p:val>
                                            <p:strVal val="#ppt_h+.01"/>
                                          </p:val>
                                        </p:tav>
                                        <p:tav tm="100000">
                                          <p:val>
                                            <p:strVal val="#ppt_h"/>
                                          </p:val>
                                        </p:tav>
                                      </p:tavLst>
                                    </p:anim>
                                    <p:anim calcmode="lin" valueType="num">
                                      <p:cBhvr>
                                        <p:cTn id="60" dur="500" fill="hold"/>
                                        <p:tgtEl>
                                          <p:spTgt spid="16"/>
                                        </p:tgtEl>
                                        <p:attrNameLst>
                                          <p:attrName>ppt_w</p:attrName>
                                        </p:attrNameLst>
                                      </p:cBhvr>
                                      <p:tavLst>
                                        <p:tav tm="0">
                                          <p:val>
                                            <p:strVal val="#ppt_w/10"/>
                                          </p:val>
                                        </p:tav>
                                        <p:tav tm="50000">
                                          <p:val>
                                            <p:strVal val="#ppt_w+.01"/>
                                          </p:val>
                                        </p:tav>
                                        <p:tav tm="100000">
                                          <p:val>
                                            <p:strVal val="#ppt_w"/>
                                          </p:val>
                                        </p:tav>
                                      </p:tavLst>
                                    </p:anim>
                                    <p:animEffect transition="in" filter="fade">
                                      <p:cBhvr>
                                        <p:cTn id="61" dur="500" tmFilter="0,0; .5, 1; 1, 1"/>
                                        <p:tgtEl>
                                          <p:spTgt spid="16"/>
                                        </p:tgtEl>
                                      </p:cBhvr>
                                    </p:animEffect>
                                  </p:childTnLst>
                                </p:cTn>
                              </p:par>
                            </p:childTnLst>
                          </p:cTn>
                        </p:par>
                      </p:childTnLst>
                    </p:cTn>
                  </p:par>
                  <p:par>
                    <p:cTn id="62" fill="hold">
                      <p:stCondLst>
                        <p:cond delay="indefinite"/>
                      </p:stCondLst>
                      <p:childTnLst>
                        <p:par>
                          <p:cTn id="63" fill="hold">
                            <p:stCondLst>
                              <p:cond delay="0"/>
                            </p:stCondLst>
                            <p:childTnLst>
                              <p:par>
                                <p:cTn id="64" presetID="41" presetClass="entr" presetSubtype="0" fill="hold" grpId="0" nodeType="clickEffect">
                                  <p:stCondLst>
                                    <p:cond delay="0"/>
                                  </p:stCondLst>
                                  <p:iterate type="lt">
                                    <p:tmPct val="10000"/>
                                  </p:iterate>
                                  <p:childTnLst>
                                    <p:set>
                                      <p:cBhvr>
                                        <p:cTn id="65" dur="1" fill="hold">
                                          <p:stCondLst>
                                            <p:cond delay="0"/>
                                          </p:stCondLst>
                                        </p:cTn>
                                        <p:tgtEl>
                                          <p:spTgt spid="17"/>
                                        </p:tgtEl>
                                        <p:attrNameLst>
                                          <p:attrName>style.visibility</p:attrName>
                                        </p:attrNameLst>
                                      </p:cBhvr>
                                      <p:to>
                                        <p:strVal val="visible"/>
                                      </p:to>
                                    </p:set>
                                    <p:anim calcmode="lin" valueType="num">
                                      <p:cBhvr>
                                        <p:cTn id="66"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67" dur="500" fill="hold"/>
                                        <p:tgtEl>
                                          <p:spTgt spid="17"/>
                                        </p:tgtEl>
                                        <p:attrNameLst>
                                          <p:attrName>ppt_y</p:attrName>
                                        </p:attrNameLst>
                                      </p:cBhvr>
                                      <p:tavLst>
                                        <p:tav tm="0">
                                          <p:val>
                                            <p:strVal val="#ppt_y"/>
                                          </p:val>
                                        </p:tav>
                                        <p:tav tm="100000">
                                          <p:val>
                                            <p:strVal val="#ppt_y"/>
                                          </p:val>
                                        </p:tav>
                                      </p:tavLst>
                                    </p:anim>
                                    <p:anim calcmode="lin" valueType="num">
                                      <p:cBhvr>
                                        <p:cTn id="68"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69"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70" dur="500" tmFilter="0,0; .5, 1; 1, 1"/>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P spid="14" grpId="0" animBg="1"/>
      <p:bldP spid="15" grpId="0" animBg="1"/>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6A0E635E-BD64-4492-BEF9-CF7C954AB120}"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5</a:t>
            </a:fld>
            <a:endParaRPr lang="it-IT"/>
          </a:p>
        </p:txBody>
      </p:sp>
      <p:sp>
        <p:nvSpPr>
          <p:cNvPr id="11" name="CasellaDiTesto 10"/>
          <p:cNvSpPr txBox="1"/>
          <p:nvPr/>
        </p:nvSpPr>
        <p:spPr>
          <a:xfrm>
            <a:off x="1691680" y="1196752"/>
            <a:ext cx="5472608" cy="400110"/>
          </a:xfrm>
          <a:prstGeom prst="rect">
            <a:avLst/>
          </a:prstGeom>
          <a:noFill/>
        </p:spPr>
        <p:txBody>
          <a:bodyPr wrap="square" rtlCol="0">
            <a:spAutoFit/>
          </a:bodyPr>
          <a:lstStyle/>
          <a:p>
            <a:pPr algn="ctr"/>
            <a:r>
              <a:rPr lang="it-IT" sz="2000" b="1" dirty="0" smtClean="0">
                <a:solidFill>
                  <a:srgbClr val="002060"/>
                </a:solidFill>
              </a:rPr>
              <a:t>Cap. 1. Quello che sta accadendo alla nostra terra</a:t>
            </a:r>
            <a:endParaRPr lang="it-IT" sz="2000" b="1" dirty="0">
              <a:solidFill>
                <a:srgbClr val="002060"/>
              </a:solidFill>
            </a:endParaRPr>
          </a:p>
        </p:txBody>
      </p:sp>
      <p:sp>
        <p:nvSpPr>
          <p:cNvPr id="12" name="Freccia a destra 11"/>
          <p:cNvSpPr/>
          <p:nvPr/>
        </p:nvSpPr>
        <p:spPr>
          <a:xfrm>
            <a:off x="251520" y="1556792"/>
            <a:ext cx="4032448" cy="1152128"/>
          </a:xfrm>
          <a:prstGeom prst="rightArrow">
            <a:avLst/>
          </a:prstGeom>
          <a:solidFill>
            <a:srgbClr val="00B0F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p>
          <a:p>
            <a:pPr algn="just"/>
            <a:r>
              <a:rPr lang="it-IT" sz="2400" b="1" dirty="0" smtClean="0">
                <a:solidFill>
                  <a:srgbClr val="FFFF00"/>
                </a:solidFill>
              </a:rPr>
              <a:t>I mutamenti climatici</a:t>
            </a:r>
          </a:p>
          <a:p>
            <a:pPr algn="ctr"/>
            <a:endParaRPr lang="it-IT" dirty="0"/>
          </a:p>
        </p:txBody>
      </p:sp>
      <p:sp>
        <p:nvSpPr>
          <p:cNvPr id="13" name="Freccia a destra 12"/>
          <p:cNvSpPr/>
          <p:nvPr/>
        </p:nvSpPr>
        <p:spPr>
          <a:xfrm>
            <a:off x="251520" y="2852936"/>
            <a:ext cx="4032448" cy="1152128"/>
          </a:xfrm>
          <a:prstGeom prst="rightArrow">
            <a:avLst/>
          </a:prstGeom>
          <a:solidFill>
            <a:srgbClr val="00B0F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400" b="1" dirty="0" smtClean="0">
                <a:solidFill>
                  <a:srgbClr val="FFFF00"/>
                </a:solidFill>
              </a:rPr>
              <a:t>La questione dell’acqua</a:t>
            </a:r>
            <a:endParaRPr lang="it-IT" sz="2400" b="1" dirty="0">
              <a:solidFill>
                <a:srgbClr val="FFFF00"/>
              </a:solidFill>
            </a:endParaRPr>
          </a:p>
        </p:txBody>
      </p:sp>
      <p:sp>
        <p:nvSpPr>
          <p:cNvPr id="14" name="Freccia a destra 13"/>
          <p:cNvSpPr/>
          <p:nvPr/>
        </p:nvSpPr>
        <p:spPr>
          <a:xfrm>
            <a:off x="251520" y="4149080"/>
            <a:ext cx="4032448" cy="1152128"/>
          </a:xfrm>
          <a:prstGeom prst="rightArrow">
            <a:avLst/>
          </a:prstGeom>
          <a:solidFill>
            <a:srgbClr val="00B0F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2400" b="1" dirty="0" smtClean="0">
                <a:solidFill>
                  <a:srgbClr val="FFFF00"/>
                </a:solidFill>
              </a:rPr>
              <a:t>La tutela della biodiversità</a:t>
            </a:r>
          </a:p>
        </p:txBody>
      </p:sp>
      <p:sp>
        <p:nvSpPr>
          <p:cNvPr id="15" name="Freccia a destra 14"/>
          <p:cNvSpPr/>
          <p:nvPr/>
        </p:nvSpPr>
        <p:spPr>
          <a:xfrm>
            <a:off x="251520" y="5445224"/>
            <a:ext cx="4032448" cy="1152128"/>
          </a:xfrm>
          <a:prstGeom prst="rightArrow">
            <a:avLst/>
          </a:prstGeom>
          <a:solidFill>
            <a:srgbClr val="00B0F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2400" b="1" dirty="0" smtClean="0">
                <a:solidFill>
                  <a:srgbClr val="FFFF00"/>
                </a:solidFill>
              </a:rPr>
              <a:t>Il debito ecologico del nord rispetto al  sud</a:t>
            </a:r>
          </a:p>
        </p:txBody>
      </p:sp>
      <p:sp>
        <p:nvSpPr>
          <p:cNvPr id="18" name="Rettangolo 17"/>
          <p:cNvSpPr/>
          <p:nvPr/>
        </p:nvSpPr>
        <p:spPr>
          <a:xfrm>
            <a:off x="4499992" y="1628800"/>
            <a:ext cx="4464496" cy="1080120"/>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400" b="1" dirty="0" smtClean="0"/>
              <a:t>«I cambiamenti climatici sono un problema globale con gravi implicazioni ambientali, sociali, economiche, distributive e politiche, e costituiscono una delle principali sfide attuali per l’umanità»,</a:t>
            </a:r>
            <a:endParaRPr lang="it-IT" sz="1400" dirty="0"/>
          </a:p>
        </p:txBody>
      </p:sp>
      <p:sp>
        <p:nvSpPr>
          <p:cNvPr id="19" name="Rettangolo 18"/>
          <p:cNvSpPr/>
          <p:nvPr/>
        </p:nvSpPr>
        <p:spPr>
          <a:xfrm>
            <a:off x="4499992" y="2780928"/>
            <a:ext cx="4464496" cy="1296144"/>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400" b="1" dirty="0" smtClean="0"/>
              <a:t>«L’accesso all’acqua potabile e sicura è un diritto umano essenziale, fondamentale e universale, perché determina la sopravvivenza delle persone e per questo è condizione per l’esercizio degli altri diritti umani»</a:t>
            </a:r>
            <a:r>
              <a:rPr lang="it-IT" sz="1400" dirty="0" smtClean="0"/>
              <a:t>. Privare i poveri dell’accesso all’acqua significa negare «il diritto alla vita radicato nella loro inalienabile dignità».</a:t>
            </a:r>
            <a:endParaRPr lang="it-IT" sz="1400" dirty="0"/>
          </a:p>
        </p:txBody>
      </p:sp>
      <p:sp>
        <p:nvSpPr>
          <p:cNvPr id="20" name="Rettangolo 19"/>
          <p:cNvSpPr/>
          <p:nvPr/>
        </p:nvSpPr>
        <p:spPr>
          <a:xfrm>
            <a:off x="4499992" y="4221088"/>
            <a:ext cx="4464496" cy="1080120"/>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400" b="1" dirty="0" smtClean="0"/>
              <a:t>«Ogni anno scompaiono migliaia di specie vegetali e animali che non potremo più conoscere, che i nostri figli non potranno vedere, perse per sempre»</a:t>
            </a:r>
            <a:r>
              <a:rPr lang="it-IT" sz="1400" dirty="0" smtClean="0"/>
              <a:t>. Non sono solo eventuali “risorse” sfruttabili, ma hanno un valore in sé stesse.</a:t>
            </a:r>
            <a:endParaRPr lang="it-IT" sz="1400" dirty="0"/>
          </a:p>
        </p:txBody>
      </p:sp>
      <p:sp>
        <p:nvSpPr>
          <p:cNvPr id="21" name="Rettangolo 20"/>
          <p:cNvSpPr/>
          <p:nvPr/>
        </p:nvSpPr>
        <p:spPr>
          <a:xfrm>
            <a:off x="4499992" y="5373216"/>
            <a:ext cx="4464496" cy="1296144"/>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400" dirty="0" smtClean="0"/>
              <a:t>Il Papa denuncia la «debolezza delle reazioni» di fronte ai drammi di tante persone e popolazioni. </a:t>
            </a:r>
            <a:r>
              <a:rPr lang="it-IT" sz="1400" b="1" dirty="0" smtClean="0"/>
              <a:t>Nonostante non manchino esempi positivi c’è «un certo intorpidimento e una spensierata irresponsabilità». Mancano una cultura adeguata e la disponibilità a cambiare stili di vita, produzione e consumo.</a:t>
            </a:r>
            <a:endParaRPr lang="it-IT"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2"/>
                                        </p:tgtEl>
                                        <p:attrNameLst>
                                          <p:attrName>ppt_y</p:attrName>
                                        </p:attrNameLst>
                                      </p:cBhvr>
                                      <p:tavLst>
                                        <p:tav tm="0">
                                          <p:val>
                                            <p:strVal val="#ppt_y"/>
                                          </p:val>
                                        </p:tav>
                                        <p:tav tm="100000">
                                          <p:val>
                                            <p:strVal val="#ppt_y"/>
                                          </p:val>
                                        </p:tav>
                                      </p:tavLst>
                                    </p:anim>
                                    <p:anim calcmode="lin" valueType="num">
                                      <p:cBhvr>
                                        <p:cTn id="16"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1" presetClass="entr" presetSubtype="0" fill="hold" grpId="0" nodeType="clickEffect">
                                  <p:stCondLst>
                                    <p:cond delay="0"/>
                                  </p:stCondLst>
                                  <p:iterate type="lt">
                                    <p:tmPct val="10000"/>
                                  </p:iterate>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13"/>
                                        </p:tgtEl>
                                        <p:attrNameLst>
                                          <p:attrName>ppt_y</p:attrName>
                                        </p:attrNameLst>
                                      </p:cBhvr>
                                      <p:tavLst>
                                        <p:tav tm="0">
                                          <p:val>
                                            <p:strVal val="#ppt_y"/>
                                          </p:val>
                                        </p:tav>
                                        <p:tav tm="100000">
                                          <p:val>
                                            <p:strVal val="#ppt_y"/>
                                          </p:val>
                                        </p:tav>
                                      </p:tavLst>
                                    </p:anim>
                                    <p:anim calcmode="lin" valueType="num">
                                      <p:cBhvr>
                                        <p:cTn id="32"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1000"/>
                                        <p:tgtEl>
                                          <p:spTgt spid="19"/>
                                        </p:tgtEl>
                                      </p:cBhvr>
                                    </p:animEffect>
                                    <p:anim calcmode="lin" valueType="num">
                                      <p:cBhvr>
                                        <p:cTn id="40" dur="1000" fill="hold"/>
                                        <p:tgtEl>
                                          <p:spTgt spid="19"/>
                                        </p:tgtEl>
                                        <p:attrNameLst>
                                          <p:attrName>ppt_x</p:attrName>
                                        </p:attrNameLst>
                                      </p:cBhvr>
                                      <p:tavLst>
                                        <p:tav tm="0">
                                          <p:val>
                                            <p:strVal val="#ppt_x"/>
                                          </p:val>
                                        </p:tav>
                                        <p:tav tm="100000">
                                          <p:val>
                                            <p:strVal val="#ppt_x"/>
                                          </p:val>
                                        </p:tav>
                                      </p:tavLst>
                                    </p:anim>
                                    <p:anim calcmode="lin" valueType="num">
                                      <p:cBhvr>
                                        <p:cTn id="4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1" presetClass="entr" presetSubtype="0" fill="hold" grpId="0" nodeType="clickEffect">
                                  <p:stCondLst>
                                    <p:cond delay="0"/>
                                  </p:stCondLst>
                                  <p:iterate type="lt">
                                    <p:tmPct val="10000"/>
                                  </p:iterate>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14"/>
                                        </p:tgtEl>
                                        <p:attrNameLst>
                                          <p:attrName>ppt_y</p:attrName>
                                        </p:attrNameLst>
                                      </p:cBhvr>
                                      <p:tavLst>
                                        <p:tav tm="0">
                                          <p:val>
                                            <p:strVal val="#ppt_y"/>
                                          </p:val>
                                        </p:tav>
                                        <p:tav tm="100000">
                                          <p:val>
                                            <p:strVal val="#ppt_y"/>
                                          </p:val>
                                        </p:tav>
                                      </p:tavLst>
                                    </p:anim>
                                    <p:anim calcmode="lin" valueType="num">
                                      <p:cBhvr>
                                        <p:cTn id="48"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fade">
                                      <p:cBhvr>
                                        <p:cTn id="55" dur="1000"/>
                                        <p:tgtEl>
                                          <p:spTgt spid="20"/>
                                        </p:tgtEl>
                                      </p:cBhvr>
                                    </p:animEffect>
                                    <p:anim calcmode="lin" valueType="num">
                                      <p:cBhvr>
                                        <p:cTn id="56" dur="1000" fill="hold"/>
                                        <p:tgtEl>
                                          <p:spTgt spid="20"/>
                                        </p:tgtEl>
                                        <p:attrNameLst>
                                          <p:attrName>ppt_x</p:attrName>
                                        </p:attrNameLst>
                                      </p:cBhvr>
                                      <p:tavLst>
                                        <p:tav tm="0">
                                          <p:val>
                                            <p:strVal val="#ppt_x"/>
                                          </p:val>
                                        </p:tav>
                                        <p:tav tm="100000">
                                          <p:val>
                                            <p:strVal val="#ppt_x"/>
                                          </p:val>
                                        </p:tav>
                                      </p:tavLst>
                                    </p:anim>
                                    <p:anim calcmode="lin" valueType="num">
                                      <p:cBhvr>
                                        <p:cTn id="5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1" presetClass="entr" presetSubtype="0" fill="hold" grpId="0" nodeType="clickEffect">
                                  <p:stCondLst>
                                    <p:cond delay="0"/>
                                  </p:stCondLst>
                                  <p:iterate type="lt">
                                    <p:tmPct val="10000"/>
                                  </p:iterate>
                                  <p:childTnLst>
                                    <p:set>
                                      <p:cBhvr>
                                        <p:cTn id="61" dur="1" fill="hold">
                                          <p:stCondLst>
                                            <p:cond delay="0"/>
                                          </p:stCondLst>
                                        </p:cTn>
                                        <p:tgtEl>
                                          <p:spTgt spid="15"/>
                                        </p:tgtEl>
                                        <p:attrNameLst>
                                          <p:attrName>style.visibility</p:attrName>
                                        </p:attrNameLst>
                                      </p:cBhvr>
                                      <p:to>
                                        <p:strVal val="visible"/>
                                      </p:to>
                                    </p:set>
                                    <p:anim calcmode="lin" valueType="num">
                                      <p:cBhvr>
                                        <p:cTn id="62"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63" dur="500" fill="hold"/>
                                        <p:tgtEl>
                                          <p:spTgt spid="15"/>
                                        </p:tgtEl>
                                        <p:attrNameLst>
                                          <p:attrName>ppt_y</p:attrName>
                                        </p:attrNameLst>
                                      </p:cBhvr>
                                      <p:tavLst>
                                        <p:tav tm="0">
                                          <p:val>
                                            <p:strVal val="#ppt_y"/>
                                          </p:val>
                                        </p:tav>
                                        <p:tav tm="100000">
                                          <p:val>
                                            <p:strVal val="#ppt_y"/>
                                          </p:val>
                                        </p:tav>
                                      </p:tavLst>
                                    </p:anim>
                                    <p:anim calcmode="lin" valueType="num">
                                      <p:cBhvr>
                                        <p:cTn id="64"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65"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66" dur="500" tmFilter="0,0; .5, 1; 1, 1"/>
                                        <p:tgtEl>
                                          <p:spTgt spid="15"/>
                                        </p:tgtEl>
                                      </p:cBhvr>
                                    </p:animEffec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fade">
                                      <p:cBhvr>
                                        <p:cTn id="71" dur="1000"/>
                                        <p:tgtEl>
                                          <p:spTgt spid="21"/>
                                        </p:tgtEl>
                                      </p:cBhvr>
                                    </p:animEffect>
                                    <p:anim calcmode="lin" valueType="num">
                                      <p:cBhvr>
                                        <p:cTn id="72" dur="1000" fill="hold"/>
                                        <p:tgtEl>
                                          <p:spTgt spid="21"/>
                                        </p:tgtEl>
                                        <p:attrNameLst>
                                          <p:attrName>ppt_x</p:attrName>
                                        </p:attrNameLst>
                                      </p:cBhvr>
                                      <p:tavLst>
                                        <p:tav tm="0">
                                          <p:val>
                                            <p:strVal val="#ppt_x"/>
                                          </p:val>
                                        </p:tav>
                                        <p:tav tm="100000">
                                          <p:val>
                                            <p:strVal val="#ppt_x"/>
                                          </p:val>
                                        </p:tav>
                                      </p:tavLst>
                                    </p:anim>
                                    <p:anim calcmode="lin" valueType="num">
                                      <p:cBhvr>
                                        <p:cTn id="7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P spid="14" grpId="0" animBg="1"/>
      <p:bldP spid="15" grpId="0" animBg="1"/>
      <p:bldP spid="18" grpId="0" animBg="1"/>
      <p:bldP spid="19" grpId="0" animBg="1"/>
      <p:bldP spid="20"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2DF487D9-ADBF-448B-94FA-2D1E7320DC67}"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6</a:t>
            </a:fld>
            <a:endParaRPr lang="it-IT"/>
          </a:p>
        </p:txBody>
      </p:sp>
      <p:sp>
        <p:nvSpPr>
          <p:cNvPr id="11" name="CasellaDiTesto 10"/>
          <p:cNvSpPr txBox="1"/>
          <p:nvPr/>
        </p:nvSpPr>
        <p:spPr>
          <a:xfrm>
            <a:off x="1691680" y="1196752"/>
            <a:ext cx="5472608" cy="400110"/>
          </a:xfrm>
          <a:prstGeom prst="rect">
            <a:avLst/>
          </a:prstGeom>
          <a:noFill/>
        </p:spPr>
        <p:txBody>
          <a:bodyPr wrap="square" rtlCol="0">
            <a:spAutoFit/>
          </a:bodyPr>
          <a:lstStyle/>
          <a:p>
            <a:pPr algn="ctr"/>
            <a:r>
              <a:rPr lang="it-IT" sz="2000" b="1" dirty="0" smtClean="0">
                <a:solidFill>
                  <a:srgbClr val="002060"/>
                </a:solidFill>
              </a:rPr>
              <a:t>Cap. 2. Il Vangelo della creazione</a:t>
            </a:r>
            <a:endParaRPr lang="it-IT" sz="2000" b="1" dirty="0">
              <a:solidFill>
                <a:srgbClr val="002060"/>
              </a:solidFill>
            </a:endParaRPr>
          </a:p>
        </p:txBody>
      </p:sp>
      <p:sp>
        <p:nvSpPr>
          <p:cNvPr id="16" name="Sottotitolo 2"/>
          <p:cNvSpPr>
            <a:spLocks noGrp="1"/>
          </p:cNvSpPr>
          <p:nvPr>
            <p:ph type="subTitle" idx="1"/>
          </p:nvPr>
        </p:nvSpPr>
        <p:spPr>
          <a:xfrm>
            <a:off x="251520" y="4149080"/>
            <a:ext cx="8640960" cy="2160240"/>
          </a:xfrm>
          <a:solidFill>
            <a:srgbClr val="FFFF00"/>
          </a:solidFill>
          <a:ln w="25400">
            <a:solidFill>
              <a:schemeClr val="accent1"/>
            </a:solidFill>
          </a:ln>
        </p:spPr>
        <p:txBody>
          <a:bodyPr>
            <a:normAutofit/>
          </a:bodyPr>
          <a:lstStyle/>
          <a:p>
            <a:pPr algn="just" fontAlgn="base"/>
            <a:r>
              <a:rPr lang="it-IT" sz="1800" b="1" dirty="0" smtClean="0">
                <a:solidFill>
                  <a:srgbClr val="FF0000"/>
                </a:solidFill>
              </a:rPr>
              <a:t>Nel secondo capitolo</a:t>
            </a:r>
            <a:r>
              <a:rPr lang="it-IT" sz="1800" b="1" i="1" dirty="0" smtClean="0">
                <a:solidFill>
                  <a:srgbClr val="FF0000"/>
                </a:solidFill>
              </a:rPr>
              <a:t> Il Vangelo della creazione,</a:t>
            </a:r>
            <a:r>
              <a:rPr lang="it-IT" sz="1800" dirty="0" smtClean="0"/>
              <a:t> </a:t>
            </a:r>
            <a:r>
              <a:rPr lang="it-IT" sz="1800" dirty="0" smtClean="0">
                <a:solidFill>
                  <a:schemeClr val="tx1"/>
                </a:solidFill>
              </a:rPr>
              <a:t>il Papa rilegge i racconti biblici e dà una visione complessiva della tradizione </a:t>
            </a:r>
            <a:r>
              <a:rPr lang="it-IT" sz="1800" dirty="0" err="1" smtClean="0">
                <a:solidFill>
                  <a:schemeClr val="tx1"/>
                </a:solidFill>
              </a:rPr>
              <a:t>ebraico-cristiana</a:t>
            </a:r>
            <a:r>
              <a:rPr lang="it-IT" sz="1800" dirty="0" smtClean="0">
                <a:solidFill>
                  <a:schemeClr val="tx1"/>
                </a:solidFill>
              </a:rPr>
              <a:t> spiegando il perché della «tremenda responsabilità» dell’essere umano nei confronti del creato. </a:t>
            </a:r>
          </a:p>
          <a:p>
            <a:pPr algn="just" fontAlgn="base"/>
            <a:r>
              <a:rPr lang="it-IT" sz="1800" b="1" dirty="0" smtClean="0">
                <a:solidFill>
                  <a:srgbClr val="FF0000"/>
                </a:solidFill>
              </a:rPr>
              <a:t>L’essere umano ha il compito di «“coltivare e custodire</a:t>
            </a:r>
            <a:r>
              <a:rPr lang="it-IT" sz="1800" b="1" dirty="0" smtClean="0">
                <a:solidFill>
                  <a:schemeClr val="tx1"/>
                </a:solidFill>
              </a:rPr>
              <a:t>” </a:t>
            </a:r>
            <a:r>
              <a:rPr lang="it-IT" sz="1800" dirty="0" smtClean="0">
                <a:solidFill>
                  <a:schemeClr val="tx1"/>
                </a:solidFill>
              </a:rPr>
              <a:t>il giardino del mondo (cfr </a:t>
            </a:r>
            <a:r>
              <a:rPr lang="it-IT" sz="1800" dirty="0" err="1" smtClean="0">
                <a:solidFill>
                  <a:schemeClr val="tx1"/>
                </a:solidFill>
              </a:rPr>
              <a:t>Gen</a:t>
            </a:r>
            <a:r>
              <a:rPr lang="it-IT" sz="1800" dirty="0" smtClean="0">
                <a:solidFill>
                  <a:schemeClr val="tx1"/>
                </a:solidFill>
              </a:rPr>
              <a:t> 2,15)», sapendo che «lo scopo finale delle altre creature non siamo noi. </a:t>
            </a:r>
          </a:p>
          <a:p>
            <a:pPr algn="just" fontAlgn="base"/>
            <a:r>
              <a:rPr lang="it-IT" sz="1800" b="1" dirty="0" smtClean="0">
                <a:solidFill>
                  <a:srgbClr val="FF0000"/>
                </a:solidFill>
              </a:rPr>
              <a:t>Invece tutte avanzano</a:t>
            </a:r>
            <a:r>
              <a:rPr lang="it-IT" sz="1800" dirty="0" smtClean="0"/>
              <a:t>, </a:t>
            </a:r>
            <a:r>
              <a:rPr lang="it-IT" sz="1800" dirty="0" smtClean="0">
                <a:solidFill>
                  <a:schemeClr val="tx1"/>
                </a:solidFill>
              </a:rPr>
              <a:t>insieme a noi e attraverso di noi, verso la meta comune, che è Dio».</a:t>
            </a:r>
            <a:endParaRPr lang="it-IT" sz="1800" b="1" dirty="0" smtClean="0">
              <a:solidFill>
                <a:schemeClr val="tx1"/>
              </a:solidFill>
            </a:endParaRPr>
          </a:p>
        </p:txBody>
      </p:sp>
      <p:pic>
        <p:nvPicPr>
          <p:cNvPr id="3074" name="Picture 2" descr="C:\Users\Master\Desktop\Lavori in corso\foto\creazione.jpg"/>
          <p:cNvPicPr>
            <a:picLocks noChangeAspect="1" noChangeArrowheads="1"/>
          </p:cNvPicPr>
          <p:nvPr/>
        </p:nvPicPr>
        <p:blipFill>
          <a:blip r:embed="rId2" cstate="print"/>
          <a:srcRect/>
          <a:stretch>
            <a:fillRect/>
          </a:stretch>
        </p:blipFill>
        <p:spPr bwMode="auto">
          <a:xfrm>
            <a:off x="2339752" y="1772816"/>
            <a:ext cx="4108432"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animEffect transition="in" filter="fade">
                                      <p:cBhvr>
                                        <p:cTn id="19" dur="1000"/>
                                        <p:tgtEl>
                                          <p:spTgt spid="16">
                                            <p:txEl>
                                              <p:pRg st="0" end="0"/>
                                            </p:txEl>
                                          </p:spTgt>
                                        </p:tgtEl>
                                      </p:cBhvr>
                                    </p:animEffect>
                                    <p:anim calcmode="lin" valueType="num">
                                      <p:cBhvr>
                                        <p:cTn id="20"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6">
                                            <p:txEl>
                                              <p:pRg st="1" end="1"/>
                                            </p:txEl>
                                          </p:spTgt>
                                        </p:tgtEl>
                                        <p:attrNameLst>
                                          <p:attrName>style.visibility</p:attrName>
                                        </p:attrNameLst>
                                      </p:cBhvr>
                                      <p:to>
                                        <p:strVal val="visible"/>
                                      </p:to>
                                    </p:set>
                                    <p:animEffect transition="in" filter="fade">
                                      <p:cBhvr>
                                        <p:cTn id="26" dur="1000"/>
                                        <p:tgtEl>
                                          <p:spTgt spid="16">
                                            <p:txEl>
                                              <p:pRg st="1" end="1"/>
                                            </p:txEl>
                                          </p:spTgt>
                                        </p:tgtEl>
                                      </p:cBhvr>
                                    </p:animEffect>
                                    <p:anim calcmode="lin" valueType="num">
                                      <p:cBhvr>
                                        <p:cTn id="27"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6">
                                            <p:txEl>
                                              <p:pRg st="2" end="2"/>
                                            </p:txEl>
                                          </p:spTgt>
                                        </p:tgtEl>
                                        <p:attrNameLst>
                                          <p:attrName>style.visibility</p:attrName>
                                        </p:attrNameLst>
                                      </p:cBhvr>
                                      <p:to>
                                        <p:strVal val="visible"/>
                                      </p:to>
                                    </p:set>
                                    <p:animEffect transition="in" filter="fade">
                                      <p:cBhvr>
                                        <p:cTn id="33" dur="1000"/>
                                        <p:tgtEl>
                                          <p:spTgt spid="16">
                                            <p:txEl>
                                              <p:pRg st="2" end="2"/>
                                            </p:txEl>
                                          </p:spTgt>
                                        </p:tgtEl>
                                      </p:cBhvr>
                                    </p:animEffect>
                                    <p:anim calcmode="lin" valueType="num">
                                      <p:cBhvr>
                                        <p:cTn id="34"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77441C20-8A53-4503-AD3B-497E50CBCA38}"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7</a:t>
            </a:fld>
            <a:endParaRPr lang="it-IT"/>
          </a:p>
        </p:txBody>
      </p:sp>
      <p:sp>
        <p:nvSpPr>
          <p:cNvPr id="11" name="CasellaDiTesto 10"/>
          <p:cNvSpPr txBox="1"/>
          <p:nvPr/>
        </p:nvSpPr>
        <p:spPr>
          <a:xfrm>
            <a:off x="1691680" y="1196752"/>
            <a:ext cx="5472608" cy="400110"/>
          </a:xfrm>
          <a:prstGeom prst="rect">
            <a:avLst/>
          </a:prstGeom>
          <a:noFill/>
        </p:spPr>
        <p:txBody>
          <a:bodyPr wrap="square" rtlCol="0">
            <a:spAutoFit/>
          </a:bodyPr>
          <a:lstStyle/>
          <a:p>
            <a:pPr algn="ctr"/>
            <a:r>
              <a:rPr lang="it-IT" sz="2000" b="1" dirty="0" smtClean="0">
                <a:solidFill>
                  <a:srgbClr val="002060"/>
                </a:solidFill>
              </a:rPr>
              <a:t>Cap. 3. La radice umana della crisi ecologica (1)</a:t>
            </a:r>
            <a:endParaRPr lang="it-IT" sz="2000" b="1" dirty="0">
              <a:solidFill>
                <a:srgbClr val="002060"/>
              </a:solidFill>
            </a:endParaRPr>
          </a:p>
        </p:txBody>
      </p:sp>
      <p:sp>
        <p:nvSpPr>
          <p:cNvPr id="16" name="Sottotitolo 2"/>
          <p:cNvSpPr>
            <a:spLocks noGrp="1"/>
          </p:cNvSpPr>
          <p:nvPr>
            <p:ph type="subTitle" idx="1"/>
          </p:nvPr>
        </p:nvSpPr>
        <p:spPr>
          <a:xfrm>
            <a:off x="251520" y="2060848"/>
            <a:ext cx="8640960" cy="4176464"/>
          </a:xfrm>
          <a:solidFill>
            <a:srgbClr val="FFFF00"/>
          </a:solidFill>
          <a:ln w="25400">
            <a:solidFill>
              <a:schemeClr val="accent1"/>
            </a:solidFill>
          </a:ln>
        </p:spPr>
        <p:txBody>
          <a:bodyPr>
            <a:normAutofit/>
          </a:bodyPr>
          <a:lstStyle/>
          <a:p>
            <a:pPr algn="just" fontAlgn="base"/>
            <a:r>
              <a:rPr lang="it-IT" sz="1800" b="1" dirty="0" smtClean="0">
                <a:solidFill>
                  <a:srgbClr val="FF0000"/>
                </a:solidFill>
              </a:rPr>
              <a:t>il Papa va alle cause profonde del degrado</a:t>
            </a:r>
            <a:r>
              <a:rPr lang="it-IT" sz="1800" dirty="0" smtClean="0">
                <a:solidFill>
                  <a:schemeClr val="tx1"/>
                </a:solidFill>
              </a:rPr>
              <a:t>. La denuncia è soprattutto per la logica «usa e getta» che genera la cultura dello scarto. </a:t>
            </a:r>
          </a:p>
          <a:p>
            <a:pPr algn="just" fontAlgn="base"/>
            <a:r>
              <a:rPr lang="it-IT" sz="1800" b="1" dirty="0" smtClean="0">
                <a:solidFill>
                  <a:srgbClr val="FF0000"/>
                </a:solidFill>
              </a:rPr>
              <a:t>Le competenze tecniche, </a:t>
            </a:r>
            <a:r>
              <a:rPr lang="it-IT" sz="1800" dirty="0" smtClean="0">
                <a:solidFill>
                  <a:schemeClr val="tx1"/>
                </a:solidFill>
              </a:rPr>
              <a:t>scrive il Papa danno a «coloro che detengono la conoscenza e soprattutto il potere economico per sfruttarla un dominio impressionante sull’insieme del genere umano e del mondo intero». </a:t>
            </a:r>
          </a:p>
          <a:p>
            <a:pPr algn="just" fontAlgn="base"/>
            <a:r>
              <a:rPr lang="it-IT" sz="1800" b="1" dirty="0" smtClean="0">
                <a:solidFill>
                  <a:srgbClr val="FF0000"/>
                </a:solidFill>
              </a:rPr>
              <a:t>Sono proprio le logiche di dominio tecnocratico </a:t>
            </a:r>
            <a:r>
              <a:rPr lang="it-IT" sz="1800" dirty="0" smtClean="0">
                <a:solidFill>
                  <a:schemeClr val="tx1"/>
                </a:solidFill>
              </a:rPr>
              <a:t>che portano a distruggere la natura e a sfruttare le persone e le popolazioni più deboli. </a:t>
            </a:r>
          </a:p>
          <a:p>
            <a:pPr algn="just" fontAlgn="base"/>
            <a:r>
              <a:rPr lang="it-IT" sz="1800" b="1" dirty="0" smtClean="0">
                <a:solidFill>
                  <a:srgbClr val="FF0000"/>
                </a:solidFill>
              </a:rPr>
              <a:t>«Il paradigma tecnocratico </a:t>
            </a:r>
            <a:r>
              <a:rPr lang="it-IT" sz="1800" dirty="0" smtClean="0">
                <a:solidFill>
                  <a:schemeClr val="tx1"/>
                </a:solidFill>
              </a:rPr>
              <a:t>tende ad esercitare il proprio dominio anche sull’economia e sulla politica», impedendo di riconoscere che «il mercato da solo non garantisce lo sviluppo umano integrale e l’inclusione sociale». </a:t>
            </a:r>
          </a:p>
          <a:p>
            <a:pPr algn="just" fontAlgn="base"/>
            <a:r>
              <a:rPr lang="it-IT" sz="1800" b="1" dirty="0" smtClean="0">
                <a:solidFill>
                  <a:srgbClr val="FF0000"/>
                </a:solidFill>
              </a:rPr>
              <a:t>Ne deriva la logica </a:t>
            </a:r>
            <a:r>
              <a:rPr lang="it-IT" sz="1800" dirty="0" smtClean="0">
                <a:solidFill>
                  <a:schemeClr val="tx1"/>
                </a:solidFill>
              </a:rPr>
              <a:t>che «porta a sfruttare i bambini, ad abbandonare gli anziani, a ridurre altri in schiavitù, a sopravvalutare la capacità del mercato di autoregolarsi, a praticare la tratta di esseri umani, il commercio di pelli di animali in via di estinzione e di “diamanti insanguinati”.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animEffect transition="in" filter="fade">
                                      <p:cBhvr>
                                        <p:cTn id="14" dur="1000"/>
                                        <p:tgtEl>
                                          <p:spTgt spid="16">
                                            <p:txEl>
                                              <p:pRg st="0" end="0"/>
                                            </p:txEl>
                                          </p:spTgt>
                                        </p:tgtEl>
                                      </p:cBhvr>
                                    </p:animEffect>
                                    <p:anim calcmode="lin" valueType="num">
                                      <p:cBhvr>
                                        <p:cTn id="15"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
                                            <p:txEl>
                                              <p:pRg st="1" end="1"/>
                                            </p:txEl>
                                          </p:spTgt>
                                        </p:tgtEl>
                                        <p:attrNameLst>
                                          <p:attrName>style.visibility</p:attrName>
                                        </p:attrNameLst>
                                      </p:cBhvr>
                                      <p:to>
                                        <p:strVal val="visible"/>
                                      </p:to>
                                    </p:set>
                                    <p:animEffect transition="in" filter="fade">
                                      <p:cBhvr>
                                        <p:cTn id="21" dur="1000"/>
                                        <p:tgtEl>
                                          <p:spTgt spid="16">
                                            <p:txEl>
                                              <p:pRg st="1" end="1"/>
                                            </p:txEl>
                                          </p:spTgt>
                                        </p:tgtEl>
                                      </p:cBhvr>
                                    </p:animEffect>
                                    <p:anim calcmode="lin" valueType="num">
                                      <p:cBhvr>
                                        <p:cTn id="22"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Effect transition="in" filter="fade">
                                      <p:cBhvr>
                                        <p:cTn id="28" dur="1000"/>
                                        <p:tgtEl>
                                          <p:spTgt spid="16">
                                            <p:txEl>
                                              <p:pRg st="2" end="2"/>
                                            </p:txEl>
                                          </p:spTgt>
                                        </p:tgtEl>
                                      </p:cBhvr>
                                    </p:animEffect>
                                    <p:anim calcmode="lin" valueType="num">
                                      <p:cBhvr>
                                        <p:cTn id="29"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
                                            <p:txEl>
                                              <p:pRg st="3" end="3"/>
                                            </p:txEl>
                                          </p:spTgt>
                                        </p:tgtEl>
                                        <p:attrNameLst>
                                          <p:attrName>style.visibility</p:attrName>
                                        </p:attrNameLst>
                                      </p:cBhvr>
                                      <p:to>
                                        <p:strVal val="visible"/>
                                      </p:to>
                                    </p:set>
                                    <p:animEffect transition="in" filter="fade">
                                      <p:cBhvr>
                                        <p:cTn id="35" dur="1000"/>
                                        <p:tgtEl>
                                          <p:spTgt spid="16">
                                            <p:txEl>
                                              <p:pRg st="3" end="3"/>
                                            </p:txEl>
                                          </p:spTgt>
                                        </p:tgtEl>
                                      </p:cBhvr>
                                    </p:animEffect>
                                    <p:anim calcmode="lin" valueType="num">
                                      <p:cBhvr>
                                        <p:cTn id="36"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6">
                                            <p:txEl>
                                              <p:pRg st="4" end="4"/>
                                            </p:txEl>
                                          </p:spTgt>
                                        </p:tgtEl>
                                        <p:attrNameLst>
                                          <p:attrName>style.visibility</p:attrName>
                                        </p:attrNameLst>
                                      </p:cBhvr>
                                      <p:to>
                                        <p:strVal val="visible"/>
                                      </p:to>
                                    </p:set>
                                    <p:animEffect transition="in" filter="fade">
                                      <p:cBhvr>
                                        <p:cTn id="42" dur="1000"/>
                                        <p:tgtEl>
                                          <p:spTgt spid="16">
                                            <p:txEl>
                                              <p:pRg st="4" end="4"/>
                                            </p:txEl>
                                          </p:spTgt>
                                        </p:tgtEl>
                                      </p:cBhvr>
                                    </p:animEffect>
                                    <p:anim calcmode="lin" valueType="num">
                                      <p:cBhvr>
                                        <p:cTn id="43"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CE602C5A-0A32-4437-805B-CAEACB919F61}"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8</a:t>
            </a:fld>
            <a:endParaRPr lang="it-IT"/>
          </a:p>
        </p:txBody>
      </p:sp>
      <p:sp>
        <p:nvSpPr>
          <p:cNvPr id="11" name="CasellaDiTesto 10"/>
          <p:cNvSpPr txBox="1"/>
          <p:nvPr/>
        </p:nvSpPr>
        <p:spPr>
          <a:xfrm>
            <a:off x="1691680" y="1196752"/>
            <a:ext cx="5472608" cy="400110"/>
          </a:xfrm>
          <a:prstGeom prst="rect">
            <a:avLst/>
          </a:prstGeom>
          <a:noFill/>
        </p:spPr>
        <p:txBody>
          <a:bodyPr wrap="square" rtlCol="0">
            <a:spAutoFit/>
          </a:bodyPr>
          <a:lstStyle/>
          <a:p>
            <a:pPr algn="ctr"/>
            <a:r>
              <a:rPr lang="it-IT" sz="2000" b="1" dirty="0" smtClean="0">
                <a:solidFill>
                  <a:srgbClr val="002060"/>
                </a:solidFill>
              </a:rPr>
              <a:t>Cap. 3. La radice umana della crisi ecologica (2)</a:t>
            </a:r>
            <a:endParaRPr lang="it-IT" sz="2000" b="1" dirty="0">
              <a:solidFill>
                <a:srgbClr val="002060"/>
              </a:solidFill>
            </a:endParaRPr>
          </a:p>
        </p:txBody>
      </p:sp>
      <p:sp>
        <p:nvSpPr>
          <p:cNvPr id="16" name="Sottotitolo 2"/>
          <p:cNvSpPr>
            <a:spLocks noGrp="1"/>
          </p:cNvSpPr>
          <p:nvPr>
            <p:ph type="subTitle" idx="1"/>
          </p:nvPr>
        </p:nvSpPr>
        <p:spPr>
          <a:xfrm>
            <a:off x="251520" y="1916832"/>
            <a:ext cx="8640960" cy="4320480"/>
          </a:xfrm>
          <a:solidFill>
            <a:srgbClr val="FFFF00"/>
          </a:solidFill>
          <a:ln w="25400">
            <a:solidFill>
              <a:schemeClr val="accent1"/>
            </a:solidFill>
          </a:ln>
        </p:spPr>
        <p:txBody>
          <a:bodyPr>
            <a:normAutofit fontScale="25000" lnSpcReduction="20000"/>
          </a:bodyPr>
          <a:lstStyle/>
          <a:p>
            <a:pPr algn="just" fontAlgn="base"/>
            <a:r>
              <a:rPr lang="it-IT" sz="7200" b="1" dirty="0" smtClean="0">
                <a:solidFill>
                  <a:srgbClr val="FF0000"/>
                </a:solidFill>
              </a:rPr>
              <a:t>È la stessa logica di molte mafie</a:t>
            </a:r>
            <a:r>
              <a:rPr lang="it-IT" sz="7200" b="1" dirty="0" smtClean="0"/>
              <a:t>, </a:t>
            </a:r>
            <a:r>
              <a:rPr lang="it-IT" sz="7200" dirty="0" smtClean="0">
                <a:solidFill>
                  <a:schemeClr val="tx1"/>
                </a:solidFill>
              </a:rPr>
              <a:t>dei trafficanti di organi, del narcotraffico e dello scarto dei nascituri perché non corrispondono ai progetti dei genitori».</a:t>
            </a:r>
          </a:p>
          <a:p>
            <a:pPr algn="just" fontAlgn="base"/>
            <a:endParaRPr lang="it-IT" sz="7200" b="1" dirty="0" smtClean="0">
              <a:solidFill>
                <a:srgbClr val="FF0000"/>
              </a:solidFill>
            </a:endParaRPr>
          </a:p>
          <a:p>
            <a:pPr algn="just" fontAlgn="base"/>
            <a:r>
              <a:rPr lang="it-IT" sz="7200" b="1" dirty="0" smtClean="0">
                <a:solidFill>
                  <a:srgbClr val="FF0000"/>
                </a:solidFill>
              </a:rPr>
              <a:t>Il Papa parla della dignità del lavoro e della centralità della persona </a:t>
            </a:r>
            <a:r>
              <a:rPr lang="it-IT" sz="7200" dirty="0" smtClean="0">
                <a:solidFill>
                  <a:schemeClr val="tx1"/>
                </a:solidFill>
              </a:rPr>
              <a:t>spiegando che «rinunciare ad investire sulle persone per ottenere un maggior profitto immediato è un pessimo affare per la società». </a:t>
            </a:r>
          </a:p>
          <a:p>
            <a:pPr algn="just" fontAlgn="base"/>
            <a:endParaRPr lang="it-IT" sz="7200" b="1" dirty="0" smtClean="0">
              <a:solidFill>
                <a:srgbClr val="FF0000"/>
              </a:solidFill>
            </a:endParaRPr>
          </a:p>
          <a:p>
            <a:pPr algn="just" fontAlgn="base"/>
            <a:r>
              <a:rPr lang="it-IT" sz="7200" b="1" dirty="0" smtClean="0">
                <a:solidFill>
                  <a:srgbClr val="FF0000"/>
                </a:solidFill>
              </a:rPr>
              <a:t>E poi riprende il dibattito sugli </a:t>
            </a:r>
            <a:r>
              <a:rPr lang="it-IT" sz="7200" b="1" dirty="0" err="1" smtClean="0">
                <a:solidFill>
                  <a:srgbClr val="FF0000"/>
                </a:solidFill>
              </a:rPr>
              <a:t>ogm</a:t>
            </a:r>
            <a:r>
              <a:rPr lang="it-IT" sz="7200" dirty="0" smtClean="0">
                <a:solidFill>
                  <a:srgbClr val="FF0000"/>
                </a:solidFill>
              </a:rPr>
              <a:t> </a:t>
            </a:r>
            <a:r>
              <a:rPr lang="it-IT" sz="7200" dirty="0" smtClean="0">
                <a:solidFill>
                  <a:schemeClr val="tx1"/>
                </a:solidFill>
              </a:rPr>
              <a:t>che sono «una questione di carattere complesso». </a:t>
            </a:r>
            <a:r>
              <a:rPr lang="it-IT" sz="7200" dirty="0" err="1" smtClean="0">
                <a:solidFill>
                  <a:schemeClr val="tx1"/>
                </a:solidFill>
              </a:rPr>
              <a:t>Bergoglio</a:t>
            </a:r>
            <a:r>
              <a:rPr lang="it-IT" sz="7200" dirty="0" smtClean="0">
                <a:solidFill>
                  <a:schemeClr val="tx1"/>
                </a:solidFill>
              </a:rPr>
              <a:t> scrive che, sebbene «in alcune regioni il loro utilizzo ha prodotto una crescita economica che ha contribuito a risolvere alcuni problemi, si riscontrano significative difficoltà che non devono essere minimizzate», a partire dalla «concentrazione di terre produttive nelle mani di pochi».</a:t>
            </a:r>
          </a:p>
          <a:p>
            <a:pPr algn="just" fontAlgn="base"/>
            <a:endParaRPr lang="it-IT" sz="7200" b="1" dirty="0" smtClean="0">
              <a:solidFill>
                <a:srgbClr val="FF0000"/>
              </a:solidFill>
            </a:endParaRPr>
          </a:p>
          <a:p>
            <a:pPr algn="just" fontAlgn="base"/>
            <a:r>
              <a:rPr lang="it-IT" sz="7200" b="1" dirty="0" smtClean="0">
                <a:solidFill>
                  <a:srgbClr val="FF0000"/>
                </a:solidFill>
              </a:rPr>
              <a:t>Papa Francesco pensa in particolare ai piccoli produttori e ai lavoratori rurali</a:t>
            </a:r>
            <a:r>
              <a:rPr lang="it-IT" sz="7200" dirty="0" smtClean="0"/>
              <a:t>, </a:t>
            </a:r>
            <a:r>
              <a:rPr lang="it-IT" sz="7200" dirty="0" smtClean="0">
                <a:solidFill>
                  <a:schemeClr val="tx1"/>
                </a:solidFill>
              </a:rPr>
              <a:t>alla biodiversità, alla rete di ecosistemi. È quindi necessario «un dibattito scientifico e sociale che sia responsabile e ampio, in grado di considerare tutta l’informazione disponibile e di chiamare le cose con il loro nome» a partire da «linee di ricerca autonoma e interdisciplinare».</a:t>
            </a:r>
          </a:p>
          <a:p>
            <a:pPr algn="just" fontAlgn="base"/>
            <a:r>
              <a:rPr lang="it-IT" sz="4000" dirty="0" smtClean="0">
                <a:solidFill>
                  <a:schemeClr val="tx1"/>
                </a:solidFill>
              </a:rPr>
              <a:t>  </a:t>
            </a:r>
            <a:br>
              <a:rPr lang="it-IT" sz="4000" dirty="0" smtClean="0">
                <a:solidFill>
                  <a:schemeClr val="tx1"/>
                </a:solidFill>
              </a:rPr>
            </a:br>
            <a:endParaRPr lang="it-IT" sz="4000" dirty="0" smtClean="0">
              <a:solidFill>
                <a:schemeClr val="tx1"/>
              </a:solidFill>
            </a:endParaRPr>
          </a:p>
          <a:p>
            <a:pPr algn="just" fontAlgn="base"/>
            <a:r>
              <a:rPr lang="it-IT" sz="1800" dirty="0" smtClean="0"/>
              <a:t/>
            </a:r>
            <a:br>
              <a:rPr lang="it-IT" sz="1800" dirty="0" smtClean="0"/>
            </a:br>
            <a:endParaRPr lang="it-IT" sz="180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animEffect transition="in" filter="fade">
                                      <p:cBhvr>
                                        <p:cTn id="14" dur="1000"/>
                                        <p:tgtEl>
                                          <p:spTgt spid="16">
                                            <p:txEl>
                                              <p:pRg st="0" end="0"/>
                                            </p:txEl>
                                          </p:spTgt>
                                        </p:tgtEl>
                                      </p:cBhvr>
                                    </p:animEffect>
                                    <p:anim calcmode="lin" valueType="num">
                                      <p:cBhvr>
                                        <p:cTn id="15"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
                                            <p:txEl>
                                              <p:pRg st="2" end="2"/>
                                            </p:txEl>
                                          </p:spTgt>
                                        </p:tgtEl>
                                        <p:attrNameLst>
                                          <p:attrName>style.visibility</p:attrName>
                                        </p:attrNameLst>
                                      </p:cBhvr>
                                      <p:to>
                                        <p:strVal val="visible"/>
                                      </p:to>
                                    </p:set>
                                    <p:animEffect transition="in" filter="fade">
                                      <p:cBhvr>
                                        <p:cTn id="21" dur="1000"/>
                                        <p:tgtEl>
                                          <p:spTgt spid="16">
                                            <p:txEl>
                                              <p:pRg st="2" end="2"/>
                                            </p:txEl>
                                          </p:spTgt>
                                        </p:tgtEl>
                                      </p:cBhvr>
                                    </p:animEffect>
                                    <p:anim calcmode="lin" valueType="num">
                                      <p:cBhvr>
                                        <p:cTn id="22"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xEl>
                                              <p:pRg st="4" end="4"/>
                                            </p:txEl>
                                          </p:spTgt>
                                        </p:tgtEl>
                                        <p:attrNameLst>
                                          <p:attrName>style.visibility</p:attrName>
                                        </p:attrNameLst>
                                      </p:cBhvr>
                                      <p:to>
                                        <p:strVal val="visible"/>
                                      </p:to>
                                    </p:set>
                                    <p:animEffect transition="in" filter="fade">
                                      <p:cBhvr>
                                        <p:cTn id="28" dur="1000"/>
                                        <p:tgtEl>
                                          <p:spTgt spid="16">
                                            <p:txEl>
                                              <p:pRg st="4" end="4"/>
                                            </p:txEl>
                                          </p:spTgt>
                                        </p:tgtEl>
                                      </p:cBhvr>
                                    </p:animEffect>
                                    <p:anim calcmode="lin" valueType="num">
                                      <p:cBhvr>
                                        <p:cTn id="29"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
                                            <p:txEl>
                                              <p:pRg st="6" end="6"/>
                                            </p:txEl>
                                          </p:spTgt>
                                        </p:tgtEl>
                                        <p:attrNameLst>
                                          <p:attrName>style.visibility</p:attrName>
                                        </p:attrNameLst>
                                      </p:cBhvr>
                                      <p:to>
                                        <p:strVal val="visible"/>
                                      </p:to>
                                    </p:set>
                                    <p:animEffect transition="in" filter="fade">
                                      <p:cBhvr>
                                        <p:cTn id="35" dur="1000"/>
                                        <p:tgtEl>
                                          <p:spTgt spid="16">
                                            <p:txEl>
                                              <p:pRg st="6" end="6"/>
                                            </p:txEl>
                                          </p:spTgt>
                                        </p:tgtEl>
                                      </p:cBhvr>
                                    </p:animEffect>
                                    <p:anim calcmode="lin" valueType="num">
                                      <p:cBhvr>
                                        <p:cTn id="36" dur="10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20080"/>
          </a:xfrm>
          <a:solidFill>
            <a:srgbClr val="FFFF00"/>
          </a:solidFill>
          <a:ln w="25400">
            <a:solidFill>
              <a:srgbClr val="FF0000"/>
            </a:solidFill>
          </a:ln>
        </p:spPr>
        <p:txBody>
          <a:bodyPr>
            <a:normAutofit fontScale="90000"/>
          </a:bodyPr>
          <a:lstStyle/>
          <a:p>
            <a:r>
              <a:rPr lang="it-IT" sz="2400" b="1" cap="all" dirty="0" smtClean="0"/>
              <a:t/>
            </a:r>
            <a:br>
              <a:rPr lang="it-IT" sz="2400" b="1" cap="all" dirty="0" smtClean="0"/>
            </a:br>
            <a:r>
              <a:rPr lang="it-IT" sz="2400" b="1" cap="all" dirty="0" smtClean="0">
                <a:solidFill>
                  <a:srgbClr val="FF0000"/>
                </a:solidFill>
              </a:rPr>
              <a:t>LAUDATO </a:t>
            </a:r>
            <a:r>
              <a:rPr lang="it-IT" sz="2400" b="1" cap="all" dirty="0">
                <a:solidFill>
                  <a:srgbClr val="FF0000"/>
                </a:solidFill>
              </a:rPr>
              <a:t>SI': PROTEGGERE IL CREATO PER DIFENDERE L'UOMO</a:t>
            </a:r>
            <a:r>
              <a:rPr lang="it-IT" sz="2400" b="1" dirty="0">
                <a:solidFill>
                  <a:srgbClr val="FF0000"/>
                </a:solidFill>
              </a:rPr>
              <a:t/>
            </a:r>
            <a:br>
              <a:rPr lang="it-IT" sz="2400" b="1" dirty="0">
                <a:solidFill>
                  <a:srgbClr val="FF0000"/>
                </a:solidFill>
              </a:rPr>
            </a:br>
            <a:endParaRPr lang="it-IT" sz="2400" b="1" dirty="0">
              <a:solidFill>
                <a:srgbClr val="FF0000"/>
              </a:solidFill>
            </a:endParaRPr>
          </a:p>
        </p:txBody>
      </p:sp>
      <p:sp>
        <p:nvSpPr>
          <p:cNvPr id="5" name="Segnaposto data 4"/>
          <p:cNvSpPr>
            <a:spLocks noGrp="1"/>
          </p:cNvSpPr>
          <p:nvPr>
            <p:ph type="dt" sz="half" idx="10"/>
          </p:nvPr>
        </p:nvSpPr>
        <p:spPr/>
        <p:txBody>
          <a:bodyPr/>
          <a:lstStyle/>
          <a:p>
            <a:fld id="{CF62EBC9-52D7-4A49-94FF-66D590DC61F2}" type="datetime1">
              <a:rPr lang="it-IT" smtClean="0"/>
              <a:t>22/11/2019</a:t>
            </a:fld>
            <a:endParaRPr lang="it-IT"/>
          </a:p>
        </p:txBody>
      </p:sp>
      <p:sp>
        <p:nvSpPr>
          <p:cNvPr id="6" name="Segnaposto numero diapositiva 5"/>
          <p:cNvSpPr>
            <a:spLocks noGrp="1"/>
          </p:cNvSpPr>
          <p:nvPr>
            <p:ph type="sldNum" sz="quarter" idx="12"/>
          </p:nvPr>
        </p:nvSpPr>
        <p:spPr/>
        <p:txBody>
          <a:bodyPr/>
          <a:lstStyle/>
          <a:p>
            <a:fld id="{7005F5E5-A264-4DFA-997A-F30BCF612576}" type="slidenum">
              <a:rPr lang="it-IT" smtClean="0"/>
              <a:pPr/>
              <a:t>9</a:t>
            </a:fld>
            <a:endParaRPr lang="it-IT"/>
          </a:p>
        </p:txBody>
      </p:sp>
      <p:sp>
        <p:nvSpPr>
          <p:cNvPr id="11" name="CasellaDiTesto 10"/>
          <p:cNvSpPr txBox="1"/>
          <p:nvPr/>
        </p:nvSpPr>
        <p:spPr>
          <a:xfrm>
            <a:off x="1691680" y="1196752"/>
            <a:ext cx="5472608" cy="400110"/>
          </a:xfrm>
          <a:prstGeom prst="rect">
            <a:avLst/>
          </a:prstGeom>
          <a:noFill/>
        </p:spPr>
        <p:txBody>
          <a:bodyPr wrap="square" rtlCol="0">
            <a:spAutoFit/>
          </a:bodyPr>
          <a:lstStyle/>
          <a:p>
            <a:pPr algn="ctr"/>
            <a:r>
              <a:rPr lang="it-IT" sz="2000" b="1" dirty="0" smtClean="0">
                <a:solidFill>
                  <a:srgbClr val="002060"/>
                </a:solidFill>
              </a:rPr>
              <a:t>Cap.4. Un’ecologia integrale</a:t>
            </a:r>
            <a:endParaRPr lang="it-IT" sz="2000" b="1" dirty="0">
              <a:solidFill>
                <a:srgbClr val="002060"/>
              </a:solidFill>
            </a:endParaRPr>
          </a:p>
        </p:txBody>
      </p:sp>
      <p:sp>
        <p:nvSpPr>
          <p:cNvPr id="16" name="Sottotitolo 2"/>
          <p:cNvSpPr>
            <a:spLocks noGrp="1"/>
          </p:cNvSpPr>
          <p:nvPr>
            <p:ph type="subTitle" idx="1"/>
          </p:nvPr>
        </p:nvSpPr>
        <p:spPr>
          <a:xfrm>
            <a:off x="251520" y="1916832"/>
            <a:ext cx="8640960" cy="4320480"/>
          </a:xfrm>
          <a:solidFill>
            <a:srgbClr val="FFFF00"/>
          </a:solidFill>
          <a:ln w="25400">
            <a:solidFill>
              <a:schemeClr val="accent1"/>
            </a:solidFill>
          </a:ln>
        </p:spPr>
        <p:txBody>
          <a:bodyPr>
            <a:normAutofit fontScale="25000" lnSpcReduction="20000"/>
          </a:bodyPr>
          <a:lstStyle/>
          <a:p>
            <a:pPr algn="just" fontAlgn="base"/>
            <a:r>
              <a:rPr lang="it-IT" sz="7200" b="1" dirty="0" smtClean="0">
                <a:solidFill>
                  <a:srgbClr val="FF0000"/>
                </a:solidFill>
              </a:rPr>
              <a:t>Nel quarto capitolo,</a:t>
            </a:r>
            <a:r>
              <a:rPr lang="it-IT" sz="7200" b="1" dirty="0" smtClean="0">
                <a:solidFill>
                  <a:schemeClr val="tx1"/>
                </a:solidFill>
              </a:rPr>
              <a:t> </a:t>
            </a:r>
            <a:r>
              <a:rPr lang="it-IT" sz="7200" b="1" i="1" dirty="0" smtClean="0">
                <a:solidFill>
                  <a:schemeClr val="tx1"/>
                </a:solidFill>
              </a:rPr>
              <a:t>Un’ecologia integrale</a:t>
            </a:r>
            <a:r>
              <a:rPr lang="it-IT" sz="7200" b="1" dirty="0" smtClean="0">
                <a:solidFill>
                  <a:schemeClr val="tx1"/>
                </a:solidFill>
              </a:rPr>
              <a:t>, </a:t>
            </a:r>
            <a:r>
              <a:rPr lang="it-IT" sz="7200" dirty="0" smtClean="0">
                <a:solidFill>
                  <a:schemeClr val="tx1"/>
                </a:solidFill>
              </a:rPr>
              <a:t>si affronta il tema della giustizia e della politica.</a:t>
            </a:r>
            <a:r>
              <a:rPr lang="it-IT" sz="7200" b="1" dirty="0" smtClean="0">
                <a:solidFill>
                  <a:schemeClr val="tx1"/>
                </a:solidFill>
              </a:rPr>
              <a:t> </a:t>
            </a:r>
            <a:r>
              <a:rPr lang="it-IT" sz="7200" dirty="0" smtClean="0">
                <a:solidFill>
                  <a:schemeClr val="tx1"/>
                </a:solidFill>
              </a:rPr>
              <a:t>Il Papa parla di ecologia delle istituzioni: «Se tutto è in relazione, anche lo stato di salute delle istituzioni di una società comporta conseguenze per l’ambiente e per la qualità della vita umana:</a:t>
            </a:r>
          </a:p>
          <a:p>
            <a:pPr algn="just" fontAlgn="base"/>
            <a:endParaRPr lang="it-IT" sz="7200" b="1" dirty="0" smtClean="0">
              <a:solidFill>
                <a:srgbClr val="FF0000"/>
              </a:solidFill>
            </a:endParaRPr>
          </a:p>
          <a:p>
            <a:pPr algn="just" fontAlgn="base"/>
            <a:r>
              <a:rPr lang="it-IT" sz="7200" b="1" dirty="0" smtClean="0">
                <a:solidFill>
                  <a:srgbClr val="FF0000"/>
                </a:solidFill>
              </a:rPr>
              <a:t>“Ogni lesione della solidarietà e dell’amicizia civica </a:t>
            </a:r>
            <a:r>
              <a:rPr lang="it-IT" sz="7200" dirty="0" smtClean="0">
                <a:solidFill>
                  <a:schemeClr val="tx1"/>
                </a:solidFill>
              </a:rPr>
              <a:t>provoca danni ambientali”». Il Papa ribadisce che «l’analisi dei problemi ambientali è inseparabile dall’analisi dei contesti umani, familiari, lavorativi, urbani, e dalla relazione di ciascuna persona con sé stessa».</a:t>
            </a:r>
          </a:p>
          <a:p>
            <a:pPr algn="just" fontAlgn="base"/>
            <a:endParaRPr lang="it-IT" sz="7200" b="1" dirty="0" smtClean="0">
              <a:solidFill>
                <a:srgbClr val="FF0000"/>
              </a:solidFill>
            </a:endParaRPr>
          </a:p>
          <a:p>
            <a:pPr algn="just" fontAlgn="base"/>
            <a:r>
              <a:rPr lang="it-IT" sz="7200" b="1" dirty="0" smtClean="0">
                <a:solidFill>
                  <a:srgbClr val="FF0000"/>
                </a:solidFill>
              </a:rPr>
              <a:t>«Non ci sono due crisi separate, </a:t>
            </a:r>
            <a:r>
              <a:rPr lang="it-IT" sz="7200" dirty="0" smtClean="0">
                <a:solidFill>
                  <a:schemeClr val="tx1"/>
                </a:solidFill>
              </a:rPr>
              <a:t>una ambientale e un’altra sociale, bensì una sola e complessa crisi socio-ambientale». Questa ecologia integrale «è inseparabile dalla nozione di bene comune». </a:t>
            </a:r>
          </a:p>
          <a:p>
            <a:pPr algn="just" fontAlgn="base"/>
            <a:endParaRPr lang="it-IT" sz="7200" b="1" dirty="0" smtClean="0">
              <a:solidFill>
                <a:srgbClr val="FF0000"/>
              </a:solidFill>
            </a:endParaRPr>
          </a:p>
          <a:p>
            <a:pPr algn="just" fontAlgn="base"/>
            <a:r>
              <a:rPr lang="it-IT" sz="7200" b="1" dirty="0" smtClean="0">
                <a:solidFill>
                  <a:srgbClr val="FF0000"/>
                </a:solidFill>
              </a:rPr>
              <a:t>Nel contesto di oggi, </a:t>
            </a:r>
            <a:r>
              <a:rPr lang="it-IT" sz="7200" dirty="0" smtClean="0">
                <a:solidFill>
                  <a:schemeClr val="tx1"/>
                </a:solidFill>
              </a:rPr>
              <a:t>in cui «si riscontrano tante iniquità e sono sempre più numerose le persone che vengono scartate, private dei diritti umani fondamentali», impegnarsi per il bene comune significa fare scelte solidali sulla base di «una opzione preferenziale per i più poveri».</a:t>
            </a:r>
          </a:p>
          <a:p>
            <a:pPr algn="just" fontAlgn="base"/>
            <a:r>
              <a:rPr lang="it-IT" sz="11200" dirty="0" smtClean="0">
                <a:solidFill>
                  <a:schemeClr val="tx1"/>
                </a:solidFill>
              </a:rPr>
              <a:t>  </a:t>
            </a:r>
            <a:r>
              <a:rPr lang="it-IT" sz="4000" dirty="0" smtClean="0">
                <a:solidFill>
                  <a:schemeClr val="tx1"/>
                </a:solidFill>
              </a:rPr>
              <a:t/>
            </a:r>
            <a:br>
              <a:rPr lang="it-IT" sz="4000" dirty="0" smtClean="0">
                <a:solidFill>
                  <a:schemeClr val="tx1"/>
                </a:solidFill>
              </a:rPr>
            </a:br>
            <a:endParaRPr lang="it-IT" sz="4000" dirty="0" smtClean="0">
              <a:solidFill>
                <a:schemeClr val="tx1"/>
              </a:solidFill>
            </a:endParaRPr>
          </a:p>
          <a:p>
            <a:pPr algn="just" fontAlgn="base"/>
            <a:r>
              <a:rPr lang="it-IT" sz="1800" dirty="0" smtClean="0"/>
              <a:t/>
            </a:r>
            <a:br>
              <a:rPr lang="it-IT" sz="1800" dirty="0" smtClean="0"/>
            </a:br>
            <a:endParaRPr lang="it-IT" sz="180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animEffect transition="in" filter="fade">
                                      <p:cBhvr>
                                        <p:cTn id="14" dur="1000"/>
                                        <p:tgtEl>
                                          <p:spTgt spid="16">
                                            <p:txEl>
                                              <p:pRg st="0" end="0"/>
                                            </p:txEl>
                                          </p:spTgt>
                                        </p:tgtEl>
                                      </p:cBhvr>
                                    </p:animEffect>
                                    <p:anim calcmode="lin" valueType="num">
                                      <p:cBhvr>
                                        <p:cTn id="15"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
                                            <p:txEl>
                                              <p:pRg st="2" end="2"/>
                                            </p:txEl>
                                          </p:spTgt>
                                        </p:tgtEl>
                                        <p:attrNameLst>
                                          <p:attrName>style.visibility</p:attrName>
                                        </p:attrNameLst>
                                      </p:cBhvr>
                                      <p:to>
                                        <p:strVal val="visible"/>
                                      </p:to>
                                    </p:set>
                                    <p:animEffect transition="in" filter="fade">
                                      <p:cBhvr>
                                        <p:cTn id="21" dur="1000"/>
                                        <p:tgtEl>
                                          <p:spTgt spid="16">
                                            <p:txEl>
                                              <p:pRg st="2" end="2"/>
                                            </p:txEl>
                                          </p:spTgt>
                                        </p:tgtEl>
                                      </p:cBhvr>
                                    </p:animEffect>
                                    <p:anim calcmode="lin" valueType="num">
                                      <p:cBhvr>
                                        <p:cTn id="22"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xEl>
                                              <p:pRg st="4" end="4"/>
                                            </p:txEl>
                                          </p:spTgt>
                                        </p:tgtEl>
                                        <p:attrNameLst>
                                          <p:attrName>style.visibility</p:attrName>
                                        </p:attrNameLst>
                                      </p:cBhvr>
                                      <p:to>
                                        <p:strVal val="visible"/>
                                      </p:to>
                                    </p:set>
                                    <p:animEffect transition="in" filter="fade">
                                      <p:cBhvr>
                                        <p:cTn id="28" dur="1000"/>
                                        <p:tgtEl>
                                          <p:spTgt spid="16">
                                            <p:txEl>
                                              <p:pRg st="4" end="4"/>
                                            </p:txEl>
                                          </p:spTgt>
                                        </p:tgtEl>
                                      </p:cBhvr>
                                    </p:animEffect>
                                    <p:anim calcmode="lin" valueType="num">
                                      <p:cBhvr>
                                        <p:cTn id="29"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
                                            <p:txEl>
                                              <p:pRg st="6" end="6"/>
                                            </p:txEl>
                                          </p:spTgt>
                                        </p:tgtEl>
                                        <p:attrNameLst>
                                          <p:attrName>style.visibility</p:attrName>
                                        </p:attrNameLst>
                                      </p:cBhvr>
                                      <p:to>
                                        <p:strVal val="visible"/>
                                      </p:to>
                                    </p:set>
                                    <p:animEffect transition="in" filter="fade">
                                      <p:cBhvr>
                                        <p:cTn id="35" dur="1000"/>
                                        <p:tgtEl>
                                          <p:spTgt spid="16">
                                            <p:txEl>
                                              <p:pRg st="6" end="6"/>
                                            </p:txEl>
                                          </p:spTgt>
                                        </p:tgtEl>
                                      </p:cBhvr>
                                    </p:animEffect>
                                    <p:anim calcmode="lin" valueType="num">
                                      <p:cBhvr>
                                        <p:cTn id="36" dur="10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688</Words>
  <Application>Microsoft Office PowerPoint</Application>
  <PresentationFormat>Presentazione su schermo (4:3)</PresentationFormat>
  <Paragraphs>140</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Tema di Office</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lpstr> LAUDATO SI': PROTEGGERE IL CREATO PER DIFENDERE L'UOMO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LAUDATO SI': PROTEGGERE IL CREATO PER DIFENDERE L'UOMO</dc:title>
  <dc:creator>Francesco Cannizzaro</dc:creator>
  <cp:lastModifiedBy>Master</cp:lastModifiedBy>
  <cp:revision>19</cp:revision>
  <dcterms:created xsi:type="dcterms:W3CDTF">2019-10-02T14:30:27Z</dcterms:created>
  <dcterms:modified xsi:type="dcterms:W3CDTF">2019-11-22T10:47:23Z</dcterms:modified>
</cp:coreProperties>
</file>